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2"/>
  </p:sldMasterIdLst>
  <p:notesMasterIdLst>
    <p:notesMasterId r:id="rId90"/>
  </p:notesMasterIdLst>
  <p:sldIdLst>
    <p:sldId id="256" r:id="rId3"/>
    <p:sldId id="257" r:id="rId4"/>
    <p:sldId id="258" r:id="rId5"/>
    <p:sldId id="259" r:id="rId6"/>
    <p:sldId id="260" r:id="rId7"/>
    <p:sldId id="261" r:id="rId8"/>
    <p:sldId id="262" r:id="rId9"/>
    <p:sldId id="263" r:id="rId10"/>
    <p:sldId id="264" r:id="rId11"/>
    <p:sldId id="265" r:id="rId12"/>
    <p:sldId id="342" r:id="rId13"/>
    <p:sldId id="267" r:id="rId14"/>
    <p:sldId id="268" r:id="rId15"/>
    <p:sldId id="343"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Lst>
  <p:sldSz cx="24384000" cy="13716000"/>
  <p:notesSz cx="6858000" cy="9144000"/>
  <p:embeddedFontLst>
    <p:embeddedFont>
      <p:font typeface="Arial Narrow" panose="020B0604020202020204" pitchFamily="34" charset="0"/>
      <p:regular r:id="rId91"/>
      <p:bold r:id="rId92"/>
      <p:italic r:id="rId93"/>
      <p:boldItalic r:id="rId94"/>
    </p:embeddedFont>
    <p:embeddedFont>
      <p:font typeface="Avenir" panose="02000503020000020003" pitchFamily="2" charset="0"/>
      <p:regular r:id="rId95"/>
      <p:italic r:id="rId96"/>
    </p:embeddedFont>
    <p:embeddedFont>
      <p:font typeface="Avenir Book" panose="02000503020000020003" pitchFamily="2" charset="0"/>
      <p:regular r:id="rId97"/>
      <p:italic r:id="rId98"/>
    </p:embeddedFont>
    <p:embeddedFont>
      <p:font typeface="Century Gothic" panose="020B0502020202020204" pitchFamily="34" charset="0"/>
      <p:regular r:id="rId99"/>
      <p:bold r:id="rId100"/>
      <p:italic r:id="rId101"/>
      <p:boldItalic r:id="rId102"/>
    </p:embeddedFont>
    <p:embeddedFont>
      <p:font typeface="Comfortaa" pitchFamily="2" charset="0"/>
      <p:regular r:id="rId103"/>
      <p:bold r:id="rId104"/>
    </p:embeddedFont>
    <p:embeddedFont>
      <p:font typeface="EB Garamond" pitchFamily="2" charset="0"/>
      <p:regular r:id="rId105"/>
      <p:bold r:id="rId106"/>
      <p:italic r:id="rId107"/>
      <p:boldItalic r:id="rId108"/>
    </p:embeddedFont>
    <p:embeddedFont>
      <p:font typeface="EB Garamond ExtraBold" pitchFamily="2" charset="0"/>
      <p:bold r:id="rId109"/>
      <p:italic r:id="rId110"/>
      <p:boldItalic r:id="rId111"/>
    </p:embeddedFont>
    <p:embeddedFont>
      <p:font typeface="EB Garamond Medium" pitchFamily="2" charset="0"/>
      <p:regular r:id="rId112"/>
      <p:bold r:id="rId113"/>
      <p:italic r:id="rId114"/>
      <p:boldItalic r:id="rId115"/>
    </p:embeddedFont>
    <p:embeddedFont>
      <p:font typeface="Garamond" panose="02020404030301010803" pitchFamily="18" charset="0"/>
      <p:regular r:id="rId116"/>
      <p:bold r:id="rId117"/>
      <p:italic r:id="rId118"/>
      <p:boldItalic r:id="rId119"/>
    </p:embeddedFont>
    <p:embeddedFont>
      <p:font typeface="Georgia" panose="02040502050405020303" pitchFamily="18" charset="0"/>
      <p:regular r:id="rId120"/>
      <p:bold r:id="rId121"/>
      <p:italic r:id="rId122"/>
      <p:boldItalic r:id="rId123"/>
    </p:embeddedFont>
    <p:embeddedFont>
      <p:font typeface="Helvetica Neue" panose="02000503000000020004" pitchFamily="2" charset="0"/>
      <p:regular r:id="rId124"/>
      <p:bold r:id="rId125"/>
      <p:italic r:id="rId126"/>
      <p:boldItalic r:id="rId127"/>
    </p:embeddedFont>
    <p:embeddedFont>
      <p:font typeface="Helvetica Neue Light" panose="02000403000000020004" pitchFamily="2" charset="0"/>
      <p:regular r:id="rId128"/>
      <p:bold r:id="rId129"/>
      <p:italic r:id="rId130"/>
      <p:boldItalic r:id="rId131"/>
    </p:embeddedFont>
    <p:embeddedFont>
      <p:font typeface="Libre Baskerville" panose="02000000000000000000" pitchFamily="2" charset="0"/>
      <p:regular r:id="rId132"/>
      <p:bold r:id="rId133"/>
      <p:italic r:id="rId134"/>
    </p:embeddedFont>
    <p:embeddedFont>
      <p:font typeface="Libre Franklin" pitchFamily="2" charset="77"/>
      <p:regular r:id="rId135"/>
      <p:bold r:id="rId136"/>
      <p:italic r:id="rId137"/>
      <p:boldItalic r:id="rId138"/>
    </p:embeddedFont>
    <p:embeddedFont>
      <p:font typeface="Quattrocento Sans" panose="020B0502050000020003" pitchFamily="34" charset="0"/>
      <p:regular r:id="rId139"/>
      <p:bold r:id="rId140"/>
      <p:italic r:id="rId141"/>
      <p:boldItalic r:id="rId142"/>
    </p:embeddedFont>
    <p:embeddedFont>
      <p:font typeface="Raleway Light" panose="020F0302020204030204" pitchFamily="34" charset="0"/>
      <p:regular r:id="rId143"/>
      <p:bold r:id="rId144"/>
      <p:italic r:id="rId145"/>
      <p:boldItalic r:id="rId146"/>
    </p:embeddedFont>
    <p:embeddedFont>
      <p:font typeface="Rockwell" panose="02060603020205020403" pitchFamily="18" charset="77"/>
      <p:regular r:id="rId147"/>
      <p:bold r:id="rId148"/>
      <p:italic r:id="rId149"/>
      <p:boldItalic r:id="rId150"/>
    </p:embeddedFont>
    <p:embeddedFont>
      <p:font typeface="Trebuchet MS" panose="020B0703020202090204" pitchFamily="34" charset="0"/>
      <p:regular r:id="rId151"/>
      <p:bold r:id="rId152"/>
      <p:italic r:id="rId1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4" roundtripDataSignature="AMtx7mg9tSDH4UdQ5Z2Hlk7pOLuqdhvyV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D695CB-3373-4CBF-B4C2-6B6E96719048}">
  <a:tblStyle styleId="{DAD695CB-3373-4CBF-B4C2-6B6E9671904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61"/>
    <p:restoredTop sz="94694"/>
  </p:normalViewPr>
  <p:slideViewPr>
    <p:cSldViewPr snapToGrid="0">
      <p:cViewPr varScale="1">
        <p:scale>
          <a:sx n="73" d="100"/>
          <a:sy n="73" d="100"/>
        </p:scale>
        <p:origin x="25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7.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48.fntdata"/><Relationship Id="rId107" Type="http://schemas.openxmlformats.org/officeDocument/2006/relationships/font" Target="fonts/font17.fntdata"/><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38.fntdata"/><Relationship Id="rId149" Type="http://schemas.openxmlformats.org/officeDocument/2006/relationships/font" Target="fonts/font59.fntdata"/><Relationship Id="rId5" Type="http://schemas.openxmlformats.org/officeDocument/2006/relationships/slide" Target="slides/slide3.xml"/><Relationship Id="rId95" Type="http://schemas.openxmlformats.org/officeDocument/2006/relationships/font" Target="fonts/font5.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font" Target="fonts/font28.fntdata"/><Relationship Id="rId139" Type="http://schemas.openxmlformats.org/officeDocument/2006/relationships/font" Target="fonts/font49.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font" Target="fonts/font60.fntdata"/><Relationship Id="rId155"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3.fntdata"/><Relationship Id="rId108" Type="http://schemas.openxmlformats.org/officeDocument/2006/relationships/font" Target="fonts/font18.fntdata"/><Relationship Id="rId124" Type="http://schemas.openxmlformats.org/officeDocument/2006/relationships/font" Target="fonts/font34.fntdata"/><Relationship Id="rId129" Type="http://schemas.openxmlformats.org/officeDocument/2006/relationships/font" Target="fonts/font39.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fntdata"/><Relationship Id="rId96" Type="http://schemas.openxmlformats.org/officeDocument/2006/relationships/font" Target="fonts/font6.fntdata"/><Relationship Id="rId140" Type="http://schemas.openxmlformats.org/officeDocument/2006/relationships/font" Target="fonts/font50.fntdata"/><Relationship Id="rId145" Type="http://schemas.openxmlformats.org/officeDocument/2006/relationships/font" Target="fonts/font55.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4.fntdata"/><Relationship Id="rId119" Type="http://schemas.openxmlformats.org/officeDocument/2006/relationships/font" Target="fonts/font29.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40.fntdata"/><Relationship Id="rId135" Type="http://schemas.openxmlformats.org/officeDocument/2006/relationships/font" Target="fonts/font45.fntdata"/><Relationship Id="rId151" Type="http://schemas.openxmlformats.org/officeDocument/2006/relationships/font" Target="fonts/font61.fntdata"/><Relationship Id="rId156"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font" Target="fonts/font30.fntdata"/><Relationship Id="rId125" Type="http://schemas.openxmlformats.org/officeDocument/2006/relationships/font" Target="fonts/font35.fntdata"/><Relationship Id="rId141" Type="http://schemas.openxmlformats.org/officeDocument/2006/relationships/font" Target="fonts/font51.fntdata"/><Relationship Id="rId146" Type="http://schemas.openxmlformats.org/officeDocument/2006/relationships/font" Target="fonts/font5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20.fntdata"/><Relationship Id="rId115" Type="http://schemas.openxmlformats.org/officeDocument/2006/relationships/font" Target="fonts/font25.fntdata"/><Relationship Id="rId131" Type="http://schemas.openxmlformats.org/officeDocument/2006/relationships/font" Target="fonts/font41.fntdata"/><Relationship Id="rId136" Type="http://schemas.openxmlformats.org/officeDocument/2006/relationships/font" Target="fonts/font46.fntdata"/><Relationship Id="rId15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6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0.fntdata"/><Relationship Id="rId105" Type="http://schemas.openxmlformats.org/officeDocument/2006/relationships/font" Target="fonts/font15.fntdata"/><Relationship Id="rId126" Type="http://schemas.openxmlformats.org/officeDocument/2006/relationships/font" Target="fonts/font36.fntdata"/><Relationship Id="rId147" Type="http://schemas.openxmlformats.org/officeDocument/2006/relationships/font" Target="fonts/font5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font" Target="fonts/font31.fntdata"/><Relationship Id="rId142" Type="http://schemas.openxmlformats.org/officeDocument/2006/relationships/font" Target="fonts/font5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6.fntdata"/><Relationship Id="rId137" Type="http://schemas.openxmlformats.org/officeDocument/2006/relationships/font" Target="fonts/font47.fntdata"/><Relationship Id="rId15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21.fntdata"/><Relationship Id="rId132" Type="http://schemas.openxmlformats.org/officeDocument/2006/relationships/font" Target="fonts/font42.fntdata"/><Relationship Id="rId153" Type="http://schemas.openxmlformats.org/officeDocument/2006/relationships/font" Target="fonts/font6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6.fntdata"/><Relationship Id="rId127" Type="http://schemas.openxmlformats.org/officeDocument/2006/relationships/font" Target="fonts/font37.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font" Target="fonts/font32.fntdata"/><Relationship Id="rId143" Type="http://schemas.openxmlformats.org/officeDocument/2006/relationships/font" Target="fonts/font53.fntdata"/><Relationship Id="rId148" Type="http://schemas.openxmlformats.org/officeDocument/2006/relationships/font" Target="fonts/font58.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22.fntdata"/><Relationship Id="rId133" Type="http://schemas.openxmlformats.org/officeDocument/2006/relationships/font" Target="fonts/font43.fntdata"/><Relationship Id="rId154" Type="http://customschemas.google.com/relationships/presentationmetadata" Target="meta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font" Target="fonts/font12.fntdata"/><Relationship Id="rId123" Type="http://schemas.openxmlformats.org/officeDocument/2006/relationships/font" Target="fonts/font33.fntdata"/><Relationship Id="rId144" Type="http://schemas.openxmlformats.org/officeDocument/2006/relationships/font" Target="fonts/font54.fntdata"/><Relationship Id="rId90"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font" Target="fonts/font23.fntdata"/><Relationship Id="rId134" Type="http://schemas.openxmlformats.org/officeDocument/2006/relationships/font" Target="fonts/font4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hal.archives-ouvertes.fr/hal-02047441" TargetMode="External"/><Relationship Id="rId3" Type="http://schemas.openxmlformats.org/officeDocument/2006/relationships/hyperlink" Target="https://hal.univ-lorraine.fr/hal-01582548v1" TargetMode="External"/><Relationship Id="rId7" Type="http://schemas.openxmlformats.org/officeDocument/2006/relationships/hyperlink" Target="https://dx.doi.org/10.21494/ISTE.OP.2019.0314"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hal.univ-lorraine.fr/hal-02010217" TargetMode="External"/><Relationship Id="rId5" Type="http://schemas.openxmlformats.org/officeDocument/2006/relationships/hyperlink" Target="https://dx.doi.org/10.3917/jie.028.0053" TargetMode="External"/><Relationship Id="rId4" Type="http://schemas.openxmlformats.org/officeDocument/2006/relationships/hyperlink" Target="https://www.cairn.info/revue-journal-of-innovation-economics-2019-1-page-53.htm" TargetMode="External"/><Relationship Id="rId9" Type="http://schemas.openxmlformats.org/officeDocument/2006/relationships/hyperlink" Target="http://linkybymakers.fr/les-documents-utiles/"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7" name="Google Shape;1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3" name="Google Shape;2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5" name="Google Shape;2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44131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2" name="Google Shape;25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e49b9cd969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g1e49b9cd969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5" name="Google Shape;2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37316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e484621de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 name="Google Shape;263;g1e484621de3_0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e484621de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g1e484621de3_0_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586e8af179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 name="Google Shape;277;g2586e8af179_1_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e484621de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 name="Google Shape;285;g1e484621de3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e484621de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 name="Google Shape;295;g1e484621de3_0_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0" name="Google Shape;1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86e8af17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g2586e8af179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586e8af17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g2586e8af179_1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86e8af17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g2586e8af179_1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e484621de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1" name="Google Shape;331;g1e484621de3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e484621de3_0_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38" name="Google Shape;338;g1e484621de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49" name="Google Shape;34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60" name="Google Shape;36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79" name="Google Shape;3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1" name="Google Shape;3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03" name="Google Shape;4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26" name="Google Shape;42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31</a:t>
            </a:fld>
            <a:endParaRPr sz="1400" b="0" i="0" u="none" strike="noStrike" cap="none">
              <a:solidFill>
                <a:srgbClr val="FFFFFF"/>
              </a:solidFill>
              <a:latin typeface="Arial"/>
              <a:ea typeface="Arial"/>
              <a:cs typeface="Arial"/>
              <a:sym typeface="Arial"/>
            </a:endParaRPr>
          </a:p>
        </p:txBody>
      </p:sp>
      <p:sp>
        <p:nvSpPr>
          <p:cNvPr id="441" name="Google Shape;441;p2: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31</a:t>
            </a:fld>
            <a:endParaRPr sz="1300" b="0" i="0" u="none" strike="noStrike" cap="none">
              <a:solidFill>
                <a:srgbClr val="808080"/>
              </a:solidFill>
              <a:latin typeface="Arial"/>
              <a:ea typeface="Arial"/>
              <a:cs typeface="Arial"/>
              <a:sym typeface="Arial"/>
            </a:endParaRPr>
          </a:p>
        </p:txBody>
      </p:sp>
      <p:sp>
        <p:nvSpPr>
          <p:cNvPr id="442" name="Google Shape;442;p2: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43" name="Google Shape;443;p2: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444" name="Google Shape;44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32</a:t>
            </a:fld>
            <a:endParaRPr sz="1400" b="0" i="0" u="none" strike="noStrike" cap="none">
              <a:solidFill>
                <a:srgbClr val="FFFFFF"/>
              </a:solidFill>
              <a:latin typeface="Arial"/>
              <a:ea typeface="Arial"/>
              <a:cs typeface="Arial"/>
              <a:sym typeface="Arial"/>
            </a:endParaRPr>
          </a:p>
        </p:txBody>
      </p:sp>
      <p:sp>
        <p:nvSpPr>
          <p:cNvPr id="457" name="Google Shape;457;p16: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32</a:t>
            </a:fld>
            <a:endParaRPr sz="1300" b="0" i="0" u="none" strike="noStrike" cap="none">
              <a:solidFill>
                <a:srgbClr val="808080"/>
              </a:solidFill>
              <a:latin typeface="Arial"/>
              <a:ea typeface="Arial"/>
              <a:cs typeface="Arial"/>
              <a:sym typeface="Arial"/>
            </a:endParaRPr>
          </a:p>
        </p:txBody>
      </p:sp>
      <p:sp>
        <p:nvSpPr>
          <p:cNvPr id="458" name="Google Shape;458;p16: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59" name="Google Shape;459;p16: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460" name="Google Shape;46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7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33</a:t>
            </a:fld>
            <a:endParaRPr sz="1400" b="0" i="0" u="none" strike="noStrike" cap="none">
              <a:solidFill>
                <a:srgbClr val="FFFFFF"/>
              </a:solidFill>
              <a:latin typeface="Arial"/>
              <a:ea typeface="Arial"/>
              <a:cs typeface="Arial"/>
              <a:sym typeface="Arial"/>
            </a:endParaRPr>
          </a:p>
        </p:txBody>
      </p:sp>
      <p:sp>
        <p:nvSpPr>
          <p:cNvPr id="489" name="Google Shape;489;p76: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33</a:t>
            </a:fld>
            <a:endParaRPr sz="1300" b="0" i="0" u="none" strike="noStrike" cap="none">
              <a:solidFill>
                <a:srgbClr val="808080"/>
              </a:solidFill>
              <a:latin typeface="Arial"/>
              <a:ea typeface="Arial"/>
              <a:cs typeface="Arial"/>
              <a:sym typeface="Arial"/>
            </a:endParaRPr>
          </a:p>
        </p:txBody>
      </p:sp>
      <p:sp>
        <p:nvSpPr>
          <p:cNvPr id="490" name="Google Shape;490;p76: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91" name="Google Shape;491;p76: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492" name="Google Shape;492;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7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34</a:t>
            </a:fld>
            <a:endParaRPr sz="1400" b="0" i="0" u="none" strike="noStrike" cap="none">
              <a:solidFill>
                <a:srgbClr val="FFFFFF"/>
              </a:solidFill>
              <a:latin typeface="Arial"/>
              <a:ea typeface="Arial"/>
              <a:cs typeface="Arial"/>
              <a:sym typeface="Arial"/>
            </a:endParaRPr>
          </a:p>
        </p:txBody>
      </p:sp>
      <p:sp>
        <p:nvSpPr>
          <p:cNvPr id="510" name="Google Shape;510;p77: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34</a:t>
            </a:fld>
            <a:endParaRPr sz="1300" b="0" i="0" u="none" strike="noStrike" cap="none">
              <a:solidFill>
                <a:srgbClr val="808080"/>
              </a:solidFill>
              <a:latin typeface="Arial"/>
              <a:ea typeface="Arial"/>
              <a:cs typeface="Arial"/>
              <a:sym typeface="Arial"/>
            </a:endParaRPr>
          </a:p>
        </p:txBody>
      </p:sp>
      <p:sp>
        <p:nvSpPr>
          <p:cNvPr id="511" name="Google Shape;511;p77: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12" name="Google Shape;512;p77: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513" name="Google Shape;513;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7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35</a:t>
            </a:fld>
            <a:endParaRPr sz="1400" b="0" i="0" u="none" strike="noStrike" cap="none">
              <a:solidFill>
                <a:srgbClr val="FFFFFF"/>
              </a:solidFill>
              <a:latin typeface="Arial"/>
              <a:ea typeface="Arial"/>
              <a:cs typeface="Arial"/>
              <a:sym typeface="Arial"/>
            </a:endParaRPr>
          </a:p>
        </p:txBody>
      </p:sp>
      <p:sp>
        <p:nvSpPr>
          <p:cNvPr id="522" name="Google Shape;522;p78: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35</a:t>
            </a:fld>
            <a:endParaRPr sz="1300" b="0" i="0" u="none" strike="noStrike" cap="none">
              <a:solidFill>
                <a:srgbClr val="808080"/>
              </a:solidFill>
              <a:latin typeface="Arial"/>
              <a:ea typeface="Arial"/>
              <a:cs typeface="Arial"/>
              <a:sym typeface="Arial"/>
            </a:endParaRPr>
          </a:p>
        </p:txBody>
      </p:sp>
      <p:sp>
        <p:nvSpPr>
          <p:cNvPr id="523" name="Google Shape;523;p78: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24" name="Google Shape;524;p78: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525" name="Google Shape;525;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7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36</a:t>
            </a:fld>
            <a:endParaRPr sz="1400" b="0" i="0" u="none" strike="noStrike" cap="none">
              <a:solidFill>
                <a:srgbClr val="FFFFFF"/>
              </a:solidFill>
              <a:latin typeface="Arial"/>
              <a:ea typeface="Arial"/>
              <a:cs typeface="Arial"/>
              <a:sym typeface="Arial"/>
            </a:endParaRPr>
          </a:p>
        </p:txBody>
      </p:sp>
      <p:sp>
        <p:nvSpPr>
          <p:cNvPr id="534" name="Google Shape;534;p79: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36</a:t>
            </a:fld>
            <a:endParaRPr sz="1300" b="0" i="0" u="none" strike="noStrike" cap="none">
              <a:solidFill>
                <a:srgbClr val="808080"/>
              </a:solidFill>
              <a:latin typeface="Arial"/>
              <a:ea typeface="Arial"/>
              <a:cs typeface="Arial"/>
              <a:sym typeface="Arial"/>
            </a:endParaRPr>
          </a:p>
        </p:txBody>
      </p:sp>
      <p:sp>
        <p:nvSpPr>
          <p:cNvPr id="535" name="Google Shape;535;p79: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6" name="Google Shape;536;p79: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537" name="Google Shape;537;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e49b9cd969_0_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37</a:t>
            </a:fld>
            <a:endParaRPr sz="1400" b="0" i="0" u="none" strike="noStrike" cap="none">
              <a:solidFill>
                <a:srgbClr val="FFFFFF"/>
              </a:solidFill>
              <a:latin typeface="Arial"/>
              <a:ea typeface="Arial"/>
              <a:cs typeface="Arial"/>
              <a:sym typeface="Arial"/>
            </a:endParaRPr>
          </a:p>
        </p:txBody>
      </p:sp>
      <p:sp>
        <p:nvSpPr>
          <p:cNvPr id="554" name="Google Shape;554;g1e49b9cd969_0_15: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37</a:t>
            </a:fld>
            <a:endParaRPr sz="1300" b="0" i="0" u="none" strike="noStrike" cap="none">
              <a:solidFill>
                <a:srgbClr val="808080"/>
              </a:solidFill>
              <a:latin typeface="Arial"/>
              <a:ea typeface="Arial"/>
              <a:cs typeface="Arial"/>
              <a:sym typeface="Arial"/>
            </a:endParaRPr>
          </a:p>
        </p:txBody>
      </p:sp>
      <p:sp>
        <p:nvSpPr>
          <p:cNvPr id="555" name="Google Shape;555;g1e49b9cd969_0_15: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56" name="Google Shape;556;g1e49b9cd969_0_15: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557" name="Google Shape;557;g1e49b9cd969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8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38</a:t>
            </a:fld>
            <a:endParaRPr sz="1400" b="0" i="0" u="none" strike="noStrike" cap="none">
              <a:solidFill>
                <a:srgbClr val="FFFFFF"/>
              </a:solidFill>
              <a:latin typeface="Arial"/>
              <a:ea typeface="Arial"/>
              <a:cs typeface="Arial"/>
              <a:sym typeface="Arial"/>
            </a:endParaRPr>
          </a:p>
        </p:txBody>
      </p:sp>
      <p:sp>
        <p:nvSpPr>
          <p:cNvPr id="588" name="Google Shape;588;p81: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38</a:t>
            </a:fld>
            <a:endParaRPr sz="1300" b="0" i="0" u="none" strike="noStrike" cap="none">
              <a:solidFill>
                <a:srgbClr val="808080"/>
              </a:solidFill>
              <a:latin typeface="Arial"/>
              <a:ea typeface="Arial"/>
              <a:cs typeface="Arial"/>
              <a:sym typeface="Arial"/>
            </a:endParaRPr>
          </a:p>
        </p:txBody>
      </p:sp>
      <p:sp>
        <p:nvSpPr>
          <p:cNvPr id="589" name="Google Shape;589;p81: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90" name="Google Shape;590;p81: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591" name="Google Shape;591;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8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39</a:t>
            </a:fld>
            <a:endParaRPr sz="1400" b="0" i="0" u="none" strike="noStrike" cap="none">
              <a:solidFill>
                <a:srgbClr val="FFFFFF"/>
              </a:solidFill>
              <a:latin typeface="Arial"/>
              <a:ea typeface="Arial"/>
              <a:cs typeface="Arial"/>
              <a:sym typeface="Arial"/>
            </a:endParaRPr>
          </a:p>
        </p:txBody>
      </p:sp>
      <p:sp>
        <p:nvSpPr>
          <p:cNvPr id="601" name="Google Shape;601;p82: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39</a:t>
            </a:fld>
            <a:endParaRPr sz="1300" b="0" i="0" u="none" strike="noStrike" cap="none">
              <a:solidFill>
                <a:srgbClr val="808080"/>
              </a:solidFill>
              <a:latin typeface="Arial"/>
              <a:ea typeface="Arial"/>
              <a:cs typeface="Arial"/>
              <a:sym typeface="Arial"/>
            </a:endParaRPr>
          </a:p>
        </p:txBody>
      </p:sp>
      <p:sp>
        <p:nvSpPr>
          <p:cNvPr id="602" name="Google Shape;602;p82: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03" name="Google Shape;603;p82: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604" name="Google Shape;604;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3" name="Google Shape;1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e49b9cd969_0_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40</a:t>
            </a:fld>
            <a:endParaRPr sz="1400" b="0" i="0" u="none" strike="noStrike" cap="none">
              <a:solidFill>
                <a:srgbClr val="FFFFFF"/>
              </a:solidFill>
              <a:latin typeface="Arial"/>
              <a:ea typeface="Arial"/>
              <a:cs typeface="Arial"/>
              <a:sym typeface="Arial"/>
            </a:endParaRPr>
          </a:p>
        </p:txBody>
      </p:sp>
      <p:sp>
        <p:nvSpPr>
          <p:cNvPr id="614" name="Google Shape;614;g1e49b9cd969_0_48: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40</a:t>
            </a:fld>
            <a:endParaRPr sz="1300" b="0" i="0" u="none" strike="noStrike" cap="none">
              <a:solidFill>
                <a:srgbClr val="808080"/>
              </a:solidFill>
              <a:latin typeface="Arial"/>
              <a:ea typeface="Arial"/>
              <a:cs typeface="Arial"/>
              <a:sym typeface="Arial"/>
            </a:endParaRPr>
          </a:p>
        </p:txBody>
      </p:sp>
      <p:sp>
        <p:nvSpPr>
          <p:cNvPr id="615" name="Google Shape;615;g1e49b9cd969_0_48: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16" name="Google Shape;616;g1e49b9cd969_0_48: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617" name="Google Shape;617;g1e49b9cd969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e49b9cd969_0_8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41</a:t>
            </a:fld>
            <a:endParaRPr sz="1400" b="0" i="0" u="none" strike="noStrike" cap="none">
              <a:solidFill>
                <a:srgbClr val="FFFFFF"/>
              </a:solidFill>
              <a:latin typeface="Arial"/>
              <a:ea typeface="Arial"/>
              <a:cs typeface="Arial"/>
              <a:sym typeface="Arial"/>
            </a:endParaRPr>
          </a:p>
        </p:txBody>
      </p:sp>
      <p:sp>
        <p:nvSpPr>
          <p:cNvPr id="648" name="Google Shape;648;g1e49b9cd969_0_83: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41</a:t>
            </a:fld>
            <a:endParaRPr sz="1300" b="0" i="0" u="none" strike="noStrike" cap="none">
              <a:solidFill>
                <a:srgbClr val="808080"/>
              </a:solidFill>
              <a:latin typeface="Arial"/>
              <a:ea typeface="Arial"/>
              <a:cs typeface="Arial"/>
              <a:sym typeface="Arial"/>
            </a:endParaRPr>
          </a:p>
        </p:txBody>
      </p:sp>
      <p:sp>
        <p:nvSpPr>
          <p:cNvPr id="649" name="Google Shape;649;g1e49b9cd969_0_83: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50" name="Google Shape;650;g1e49b9cd969_0_83: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651" name="Google Shape;651;g1e49b9cd969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e49b9cd969_0_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4" name="Google Shape;684;g1e49b9cd969_0_1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8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43</a:t>
            </a:fld>
            <a:endParaRPr sz="1400" b="0" i="0" u="none" strike="noStrike" cap="none">
              <a:solidFill>
                <a:srgbClr val="FFFFFF"/>
              </a:solidFill>
              <a:latin typeface="Arial"/>
              <a:ea typeface="Arial"/>
              <a:cs typeface="Arial"/>
              <a:sym typeface="Arial"/>
            </a:endParaRPr>
          </a:p>
        </p:txBody>
      </p:sp>
      <p:sp>
        <p:nvSpPr>
          <p:cNvPr id="689" name="Google Shape;689;p85: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43</a:t>
            </a:fld>
            <a:endParaRPr sz="1300" b="0" i="0" u="none" strike="noStrike" cap="none">
              <a:solidFill>
                <a:srgbClr val="808080"/>
              </a:solidFill>
              <a:latin typeface="Arial"/>
              <a:ea typeface="Arial"/>
              <a:cs typeface="Arial"/>
              <a:sym typeface="Arial"/>
            </a:endParaRPr>
          </a:p>
        </p:txBody>
      </p:sp>
      <p:sp>
        <p:nvSpPr>
          <p:cNvPr id="690" name="Google Shape;690;p85: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91" name="Google Shape;691;p85: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692" name="Google Shape;692;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8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44</a:t>
            </a:fld>
            <a:endParaRPr sz="1400" b="0" i="0" u="none" strike="noStrike" cap="none">
              <a:solidFill>
                <a:srgbClr val="FFFFFF"/>
              </a:solidFill>
              <a:latin typeface="Arial"/>
              <a:ea typeface="Arial"/>
              <a:cs typeface="Arial"/>
              <a:sym typeface="Arial"/>
            </a:endParaRPr>
          </a:p>
        </p:txBody>
      </p:sp>
      <p:sp>
        <p:nvSpPr>
          <p:cNvPr id="717" name="Google Shape;717;p86: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44</a:t>
            </a:fld>
            <a:endParaRPr sz="1300" b="0" i="0" u="none" strike="noStrike" cap="none">
              <a:solidFill>
                <a:srgbClr val="808080"/>
              </a:solidFill>
              <a:latin typeface="Arial"/>
              <a:ea typeface="Arial"/>
              <a:cs typeface="Arial"/>
              <a:sym typeface="Arial"/>
            </a:endParaRPr>
          </a:p>
        </p:txBody>
      </p:sp>
      <p:sp>
        <p:nvSpPr>
          <p:cNvPr id="718" name="Google Shape;718;p86: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19" name="Google Shape;719;p86: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20" name="Google Shape;720;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8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45</a:t>
            </a:fld>
            <a:endParaRPr sz="1400" b="0" i="0" u="none" strike="noStrike" cap="none">
              <a:solidFill>
                <a:srgbClr val="FFFFFF"/>
              </a:solidFill>
              <a:latin typeface="Arial"/>
              <a:ea typeface="Arial"/>
              <a:cs typeface="Arial"/>
              <a:sym typeface="Arial"/>
            </a:endParaRPr>
          </a:p>
        </p:txBody>
      </p:sp>
      <p:sp>
        <p:nvSpPr>
          <p:cNvPr id="728" name="Google Shape;728;p87: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45</a:t>
            </a:fld>
            <a:endParaRPr sz="1300" b="0" i="0" u="none" strike="noStrike" cap="none">
              <a:solidFill>
                <a:srgbClr val="808080"/>
              </a:solidFill>
              <a:latin typeface="Arial"/>
              <a:ea typeface="Arial"/>
              <a:cs typeface="Arial"/>
              <a:sym typeface="Arial"/>
            </a:endParaRPr>
          </a:p>
        </p:txBody>
      </p:sp>
      <p:sp>
        <p:nvSpPr>
          <p:cNvPr id="729" name="Google Shape;729;p87: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30" name="Google Shape;730;p87: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31" name="Google Shape;731;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8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46</a:t>
            </a:fld>
            <a:endParaRPr sz="1400" b="0" i="0" u="none" strike="noStrike" cap="none">
              <a:solidFill>
                <a:srgbClr val="FFFFFF"/>
              </a:solidFill>
              <a:latin typeface="Arial"/>
              <a:ea typeface="Arial"/>
              <a:cs typeface="Arial"/>
              <a:sym typeface="Arial"/>
            </a:endParaRPr>
          </a:p>
        </p:txBody>
      </p:sp>
      <p:sp>
        <p:nvSpPr>
          <p:cNvPr id="739" name="Google Shape;739;p88: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46</a:t>
            </a:fld>
            <a:endParaRPr sz="1300" b="0" i="0" u="none" strike="noStrike" cap="none">
              <a:solidFill>
                <a:srgbClr val="808080"/>
              </a:solidFill>
              <a:latin typeface="Arial"/>
              <a:ea typeface="Arial"/>
              <a:cs typeface="Arial"/>
              <a:sym typeface="Arial"/>
            </a:endParaRPr>
          </a:p>
        </p:txBody>
      </p:sp>
      <p:sp>
        <p:nvSpPr>
          <p:cNvPr id="740" name="Google Shape;740;p88: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41" name="Google Shape;741;p88: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42" name="Google Shape;742;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8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47</a:t>
            </a:fld>
            <a:endParaRPr sz="1400" b="0" i="0" u="none" strike="noStrike" cap="none">
              <a:solidFill>
                <a:srgbClr val="FFFFFF"/>
              </a:solidFill>
              <a:latin typeface="Arial"/>
              <a:ea typeface="Arial"/>
              <a:cs typeface="Arial"/>
              <a:sym typeface="Arial"/>
            </a:endParaRPr>
          </a:p>
        </p:txBody>
      </p:sp>
      <p:sp>
        <p:nvSpPr>
          <p:cNvPr id="751" name="Google Shape;751;p89: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47</a:t>
            </a:fld>
            <a:endParaRPr sz="1300" b="0" i="0" u="none" strike="noStrike" cap="none">
              <a:solidFill>
                <a:srgbClr val="808080"/>
              </a:solidFill>
              <a:latin typeface="Arial"/>
              <a:ea typeface="Arial"/>
              <a:cs typeface="Arial"/>
              <a:sym typeface="Arial"/>
            </a:endParaRPr>
          </a:p>
        </p:txBody>
      </p:sp>
      <p:sp>
        <p:nvSpPr>
          <p:cNvPr id="752" name="Google Shape;752;p89: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53" name="Google Shape;753;p89: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54" name="Google Shape;754;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9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48</a:t>
            </a:fld>
            <a:endParaRPr sz="1400" b="0" i="0" u="none" strike="noStrike" cap="none">
              <a:solidFill>
                <a:srgbClr val="FFFFFF"/>
              </a:solidFill>
              <a:latin typeface="Arial"/>
              <a:ea typeface="Arial"/>
              <a:cs typeface="Arial"/>
              <a:sym typeface="Arial"/>
            </a:endParaRPr>
          </a:p>
        </p:txBody>
      </p:sp>
      <p:sp>
        <p:nvSpPr>
          <p:cNvPr id="763" name="Google Shape;763;p90: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48</a:t>
            </a:fld>
            <a:endParaRPr sz="1300" b="0" i="0" u="none" strike="noStrike" cap="none">
              <a:solidFill>
                <a:srgbClr val="808080"/>
              </a:solidFill>
              <a:latin typeface="Arial"/>
              <a:ea typeface="Arial"/>
              <a:cs typeface="Arial"/>
              <a:sym typeface="Arial"/>
            </a:endParaRPr>
          </a:p>
        </p:txBody>
      </p:sp>
      <p:sp>
        <p:nvSpPr>
          <p:cNvPr id="764" name="Google Shape;764;p90: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65" name="Google Shape;765;p90: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66" name="Google Shape;766;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9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49</a:t>
            </a:fld>
            <a:endParaRPr sz="1400" b="0" i="0" u="none" strike="noStrike" cap="none">
              <a:solidFill>
                <a:srgbClr val="FFFFFF"/>
              </a:solidFill>
              <a:latin typeface="Arial"/>
              <a:ea typeface="Arial"/>
              <a:cs typeface="Arial"/>
              <a:sym typeface="Arial"/>
            </a:endParaRPr>
          </a:p>
        </p:txBody>
      </p:sp>
      <p:sp>
        <p:nvSpPr>
          <p:cNvPr id="776" name="Google Shape;776;p91: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49</a:t>
            </a:fld>
            <a:endParaRPr sz="1300" b="0" i="0" u="none" strike="noStrike" cap="none">
              <a:solidFill>
                <a:srgbClr val="808080"/>
              </a:solidFill>
              <a:latin typeface="Arial"/>
              <a:ea typeface="Arial"/>
              <a:cs typeface="Arial"/>
              <a:sym typeface="Arial"/>
            </a:endParaRPr>
          </a:p>
        </p:txBody>
      </p:sp>
      <p:sp>
        <p:nvSpPr>
          <p:cNvPr id="777" name="Google Shape;777;p91: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78" name="Google Shape;778;p91: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79" name="Google Shape;779;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0" name="Google Shape;1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9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50</a:t>
            </a:fld>
            <a:endParaRPr sz="1400" b="0" i="0" u="none" strike="noStrike" cap="none">
              <a:solidFill>
                <a:srgbClr val="FFFFFF"/>
              </a:solidFill>
              <a:latin typeface="Arial"/>
              <a:ea typeface="Arial"/>
              <a:cs typeface="Arial"/>
              <a:sym typeface="Arial"/>
            </a:endParaRPr>
          </a:p>
        </p:txBody>
      </p:sp>
      <p:sp>
        <p:nvSpPr>
          <p:cNvPr id="788" name="Google Shape;788;p93: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50</a:t>
            </a:fld>
            <a:endParaRPr sz="1300" b="0" i="0" u="none" strike="noStrike" cap="none">
              <a:solidFill>
                <a:srgbClr val="808080"/>
              </a:solidFill>
              <a:latin typeface="Arial"/>
              <a:ea typeface="Arial"/>
              <a:cs typeface="Arial"/>
              <a:sym typeface="Arial"/>
            </a:endParaRPr>
          </a:p>
        </p:txBody>
      </p:sp>
      <p:sp>
        <p:nvSpPr>
          <p:cNvPr id="789" name="Google Shape;789;p93: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90" name="Google Shape;790;p93: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91" name="Google Shape;791;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e49b9cd969_0_1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51</a:t>
            </a:fld>
            <a:endParaRPr sz="1400" b="0" i="0" u="none" strike="noStrike" cap="none">
              <a:solidFill>
                <a:srgbClr val="FFFFFF"/>
              </a:solidFill>
              <a:latin typeface="Arial"/>
              <a:ea typeface="Arial"/>
              <a:cs typeface="Arial"/>
              <a:sym typeface="Arial"/>
            </a:endParaRPr>
          </a:p>
        </p:txBody>
      </p:sp>
      <p:sp>
        <p:nvSpPr>
          <p:cNvPr id="800" name="Google Shape;800;g1e49b9cd969_0_124: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51</a:t>
            </a:fld>
            <a:endParaRPr sz="1300" b="0" i="0" u="none" strike="noStrike" cap="none">
              <a:solidFill>
                <a:srgbClr val="808080"/>
              </a:solidFill>
              <a:latin typeface="Arial"/>
              <a:ea typeface="Arial"/>
              <a:cs typeface="Arial"/>
              <a:sym typeface="Arial"/>
            </a:endParaRPr>
          </a:p>
        </p:txBody>
      </p:sp>
      <p:sp>
        <p:nvSpPr>
          <p:cNvPr id="801" name="Google Shape;801;g1e49b9cd969_0_124: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02" name="Google Shape;802;g1e49b9cd969_0_124: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803" name="Google Shape;803;g1e49b9cd969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e49b9cd969_0_15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52</a:t>
            </a:fld>
            <a:endParaRPr sz="1400" b="0" i="0" u="none" strike="noStrike" cap="none">
              <a:solidFill>
                <a:srgbClr val="FFFFFF"/>
              </a:solidFill>
              <a:latin typeface="Arial"/>
              <a:ea typeface="Arial"/>
              <a:cs typeface="Arial"/>
              <a:sym typeface="Arial"/>
            </a:endParaRPr>
          </a:p>
        </p:txBody>
      </p:sp>
      <p:sp>
        <p:nvSpPr>
          <p:cNvPr id="831" name="Google Shape;831;g1e49b9cd969_0_154: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52</a:t>
            </a:fld>
            <a:endParaRPr sz="1300" b="0" i="0" u="none" strike="noStrike" cap="none">
              <a:solidFill>
                <a:srgbClr val="808080"/>
              </a:solidFill>
              <a:latin typeface="Arial"/>
              <a:ea typeface="Arial"/>
              <a:cs typeface="Arial"/>
              <a:sym typeface="Arial"/>
            </a:endParaRPr>
          </a:p>
        </p:txBody>
      </p:sp>
      <p:sp>
        <p:nvSpPr>
          <p:cNvPr id="832" name="Google Shape;832;g1e49b9cd969_0_154: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33" name="Google Shape;833;g1e49b9cd969_0_154: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834" name="Google Shape;834;g1e49b9cd969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e49b9cd969_0_18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53</a:t>
            </a:fld>
            <a:endParaRPr sz="1400" b="0" i="0" u="none" strike="noStrike" cap="none">
              <a:solidFill>
                <a:srgbClr val="FFFFFF"/>
              </a:solidFill>
              <a:latin typeface="Arial"/>
              <a:ea typeface="Arial"/>
              <a:cs typeface="Arial"/>
              <a:sym typeface="Arial"/>
            </a:endParaRPr>
          </a:p>
        </p:txBody>
      </p:sp>
      <p:sp>
        <p:nvSpPr>
          <p:cNvPr id="862" name="Google Shape;862;g1e49b9cd969_0_186: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53</a:t>
            </a:fld>
            <a:endParaRPr sz="1300" b="0" i="0" u="none" strike="noStrike" cap="none">
              <a:solidFill>
                <a:srgbClr val="808080"/>
              </a:solidFill>
              <a:latin typeface="Arial"/>
              <a:ea typeface="Arial"/>
              <a:cs typeface="Arial"/>
              <a:sym typeface="Arial"/>
            </a:endParaRPr>
          </a:p>
        </p:txBody>
      </p:sp>
      <p:sp>
        <p:nvSpPr>
          <p:cNvPr id="863" name="Google Shape;863;g1e49b9cd969_0_186: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64" name="Google Shape;864;g1e49b9cd969_0_186: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865" name="Google Shape;865;g1e49b9cd969_0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9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54</a:t>
            </a:fld>
            <a:endParaRPr sz="1400" b="0" i="0" u="none" strike="noStrike" cap="none">
              <a:solidFill>
                <a:srgbClr val="FFFFFF"/>
              </a:solidFill>
              <a:latin typeface="Arial"/>
              <a:ea typeface="Arial"/>
              <a:cs typeface="Arial"/>
              <a:sym typeface="Arial"/>
            </a:endParaRPr>
          </a:p>
        </p:txBody>
      </p:sp>
      <p:sp>
        <p:nvSpPr>
          <p:cNvPr id="895" name="Google Shape;895;p96: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54</a:t>
            </a:fld>
            <a:endParaRPr sz="1300" b="0" i="0" u="none" strike="noStrike" cap="none">
              <a:solidFill>
                <a:srgbClr val="808080"/>
              </a:solidFill>
              <a:latin typeface="Arial"/>
              <a:ea typeface="Arial"/>
              <a:cs typeface="Arial"/>
              <a:sym typeface="Arial"/>
            </a:endParaRPr>
          </a:p>
        </p:txBody>
      </p:sp>
      <p:sp>
        <p:nvSpPr>
          <p:cNvPr id="896" name="Google Shape;896;p96: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97" name="Google Shape;897;p96: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898" name="Google Shape;898;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9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55</a:t>
            </a:fld>
            <a:endParaRPr sz="1400" b="0" i="0" u="none" strike="noStrike" cap="none">
              <a:solidFill>
                <a:srgbClr val="FFFFFF"/>
              </a:solidFill>
              <a:latin typeface="Arial"/>
              <a:ea typeface="Arial"/>
              <a:cs typeface="Arial"/>
              <a:sym typeface="Arial"/>
            </a:endParaRPr>
          </a:p>
        </p:txBody>
      </p:sp>
      <p:sp>
        <p:nvSpPr>
          <p:cNvPr id="904" name="Google Shape;904;p97: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55</a:t>
            </a:fld>
            <a:endParaRPr sz="1300" b="0" i="0" u="none" strike="noStrike" cap="none">
              <a:solidFill>
                <a:srgbClr val="808080"/>
              </a:solidFill>
              <a:latin typeface="Arial"/>
              <a:ea typeface="Arial"/>
              <a:cs typeface="Arial"/>
              <a:sym typeface="Arial"/>
            </a:endParaRPr>
          </a:p>
        </p:txBody>
      </p:sp>
      <p:sp>
        <p:nvSpPr>
          <p:cNvPr id="905" name="Google Shape;905;p97: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06" name="Google Shape;906;p97: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907" name="Google Shape;907;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12" name="Google Shape;91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33" name="Google Shape;93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6" name="Google Shape;946;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a:latin typeface="Calibri"/>
                <a:ea typeface="Calibri"/>
                <a:cs typeface="Calibri"/>
                <a:sym typeface="Calibri"/>
              </a:rPr>
              <a:t>Tool chain of AM CAD STL convert </a:t>
            </a:r>
            <a:endParaRPr/>
          </a:p>
          <a:p>
            <a:pPr marL="0" lvl="0" indent="0" algn="l" rtl="0">
              <a:lnSpc>
                <a:spcPct val="100000"/>
              </a:lnSpc>
              <a:spcBef>
                <a:spcPts val="0"/>
              </a:spcBef>
              <a:spcAft>
                <a:spcPts val="0"/>
              </a:spcAft>
              <a:buSzPts val="1400"/>
              <a:buNone/>
            </a:pPr>
            <a:r>
              <a:rPr lang="fr-FR" sz="1200">
                <a:latin typeface="Calibri"/>
                <a:ea typeface="Calibri"/>
                <a:cs typeface="Calibri"/>
                <a:sym typeface="Calibri"/>
              </a:rPr>
              <a:t>The AM Process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8" name="Google Shape;978;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500">
                <a:latin typeface="Calibri"/>
                <a:ea typeface="Calibri"/>
                <a:cs typeface="Calibri"/>
                <a:sym typeface="Calibri"/>
              </a:rPr>
              <a:t>Main idea: RepRap Projet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5" name="Google Shape;1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5" name="Google Shape;995;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a:latin typeface="Calibri"/>
                <a:ea typeface="Calibri"/>
                <a:cs typeface="Calibri"/>
                <a:sym typeface="Calibri"/>
              </a:rPr>
              <a:t>Applications of 3D printing and Open Source 3D printing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0" name="Google Shape;1040;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a:latin typeface="Calibri"/>
                <a:ea typeface="Calibri"/>
                <a:cs typeface="Calibri"/>
                <a:sym typeface="Calibri"/>
              </a:rPr>
              <a:t>Tendency of the 3D printing	Prospective of 3D printing with 4 scenarios</a:t>
            </a:r>
            <a:endParaRPr/>
          </a:p>
          <a:p>
            <a:pPr marL="0" lvl="0" indent="0" algn="l" rtl="0">
              <a:lnSpc>
                <a:spcPct val="100000"/>
              </a:lnSpc>
              <a:spcBef>
                <a:spcPts val="0"/>
              </a:spcBef>
              <a:spcAft>
                <a:spcPts val="0"/>
              </a:spcAft>
              <a:buSzPts val="1400"/>
              <a:buNone/>
            </a:pPr>
            <a:r>
              <a:rPr lang="fr-FR" sz="1200">
                <a:latin typeface="Calibri"/>
                <a:ea typeface="Calibri"/>
                <a:cs typeface="Calibri"/>
                <a:sym typeface="Calibri"/>
              </a:rPr>
              <a:t>Ejemplo de Je suis charlie con 3DP  black swan</a:t>
            </a:r>
            <a:endParaRPr/>
          </a:p>
          <a:p>
            <a:pPr marL="0" lvl="0" indent="0" algn="l" rtl="0">
              <a:lnSpc>
                <a:spcPct val="100000"/>
              </a:lnSpc>
              <a:spcBef>
                <a:spcPts val="0"/>
              </a:spcBef>
              <a:spcAft>
                <a:spcPts val="0"/>
              </a:spcAft>
              <a:buSzPts val="1400"/>
              <a:buNone/>
            </a:pPr>
            <a:r>
              <a:rPr lang="fr-FR" sz="1200">
                <a:latin typeface="Calibri"/>
                <a:ea typeface="Calibri"/>
                <a:cs typeface="Calibri"/>
                <a:sym typeface="Calibri"/>
              </a:rPr>
              <a:t>4 Scenarios possibles</a:t>
            </a:r>
            <a:endParaRPr/>
          </a:p>
          <a:p>
            <a:pPr marL="0" lvl="0" indent="0" algn="l" rtl="0">
              <a:lnSpc>
                <a:spcPct val="100000"/>
              </a:lnSpc>
              <a:spcBef>
                <a:spcPts val="0"/>
              </a:spcBef>
              <a:spcAft>
                <a:spcPts val="0"/>
              </a:spcAft>
              <a:buSzPts val="1400"/>
              <a:buNone/>
            </a:pPr>
            <a:r>
              <a:rPr lang="fr-FR" sz="1200">
                <a:latin typeface="Calibri"/>
                <a:ea typeface="Calibri"/>
                <a:cs typeface="Calibri"/>
                <a:sym typeface="Calibri"/>
              </a:rPr>
              <a:t>Reference: 3D, SF and the future (2013)</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64" name="Google Shape;106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93" name="Google Shape;109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15" name="Google Shape;111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49" name="Google Shape;114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75" name="Google Shape;117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95" name="Google Shape;119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21" name="Google Shape;122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46" name="Google Shape;12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 name="Google Shape;160;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2200"/>
              <a:buFont typeface="Helvetica Neue"/>
              <a:buNone/>
            </a:pPr>
            <a:endParaRPr/>
          </a:p>
        </p:txBody>
      </p:sp>
      <p:sp>
        <p:nvSpPr>
          <p:cNvPr id="161" name="Google Shape;161;p9:notes"/>
          <p:cNvSpPr txBox="1">
            <a:spLocks noGrp="1"/>
          </p:cNvSpPr>
          <p:nvPr>
            <p:ph type="hdr" idx="3"/>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Arial"/>
                <a:ea typeface="Arial"/>
                <a:cs typeface="Arial"/>
                <a:sym typeface="Arial"/>
              </a:rPr>
              <a:t>Université de Lorraine</a:t>
            </a:r>
            <a:endParaRPr sz="1400" b="0" i="0" u="none" strike="noStrike" cap="none">
              <a:solidFill>
                <a:srgbClr val="000000"/>
              </a:solidFill>
              <a:latin typeface="Arial"/>
              <a:ea typeface="Arial"/>
              <a:cs typeface="Arial"/>
              <a:sym typeface="Arial"/>
            </a:endParaRPr>
          </a:p>
        </p:txBody>
      </p:sp>
      <p:sp>
        <p:nvSpPr>
          <p:cNvPr id="162" name="Google Shape;162;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rgbClr val="000000"/>
                </a:solidFill>
                <a:latin typeface="Arial"/>
                <a:ea typeface="Arial"/>
                <a:cs typeface="Arial"/>
                <a:sym typeface="Arial"/>
              </a:rPr>
              <a:t>7</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71" name="Google Shape;127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95" name="Google Shape;129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12" name="Google Shape;131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29" name="Google Shape;132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44" name="Google Shape;134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65" name="Google Shape;136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88" name="Google Shape;138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94" name="Google Shape;139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01" name="Google Shape;140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10" name="Google Shape;1410;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fr-FR" b="1"/>
              <a:t>Laurent Dupont, Alex Gabriel, Mauricio Camargo, Claudine Guidat.</a:t>
            </a:r>
            <a:r>
              <a:rPr lang="fr-FR"/>
              <a:t> Collaborative Innovation Projects Engaging open communities: a Case Study on Emerging Challenges. 23rd ICE/IEEE International Conference on Technology, Management and Innovation, Jun 2017, Madeira Island, Portugal. 〈10.1109/ICE.2017.8280002〉. 〈hal-01582548〉: </a:t>
            </a:r>
            <a:r>
              <a:rPr lang="fr-FR" u="sng">
                <a:solidFill>
                  <a:schemeClr val="hlink"/>
                </a:solidFill>
                <a:hlinkClick r:id="rId3"/>
              </a:rPr>
              <a:t>https://hal.univ-lorraine.fr/hal-01582548v1</a:t>
            </a:r>
            <a:endParaRPr/>
          </a:p>
          <a:p>
            <a:pPr marL="0" lvl="0" indent="0" algn="l" rtl="0">
              <a:lnSpc>
                <a:spcPct val="117999"/>
              </a:lnSpc>
              <a:spcBef>
                <a:spcPts val="0"/>
              </a:spcBef>
              <a:spcAft>
                <a:spcPts val="0"/>
              </a:spcAft>
              <a:buSzPts val="1400"/>
              <a:buNone/>
            </a:pPr>
            <a:r>
              <a:rPr lang="fr-FR"/>
              <a:t>Dupont L., Mastelic J., Nyffeler N., Latrille S., Seulliet E.. Living lab as a support to trust for co-creation of value: application to the consumer energy market. </a:t>
            </a:r>
            <a:r>
              <a:rPr lang="fr-FR" i="1"/>
              <a:t>Journal of Innovation Economics &amp; Management</a:t>
            </a:r>
            <a:r>
              <a:rPr lang="fr-FR"/>
              <a:t>, De Boeck Supérieur 2019, 28 (1), pp.53-78. </a:t>
            </a:r>
            <a:r>
              <a:rPr lang="fr-FR" u="sng">
                <a:solidFill>
                  <a:schemeClr val="hlink"/>
                </a:solidFill>
                <a:hlinkClick r:id="rId4"/>
              </a:rPr>
              <a:t>〈https://www.cairn.info/revue-journal-of-innovation-economics-2019-1-page-53.htm〉</a:t>
            </a:r>
            <a:r>
              <a:rPr lang="fr-FR"/>
              <a:t>. </a:t>
            </a:r>
            <a:r>
              <a:rPr lang="fr-FR" u="sng">
                <a:solidFill>
                  <a:schemeClr val="hlink"/>
                </a:solidFill>
                <a:hlinkClick r:id="rId5"/>
              </a:rPr>
              <a:t>〈10.3917/jie.028.0053〉</a:t>
            </a:r>
            <a:r>
              <a:rPr lang="fr-FR"/>
              <a:t>. </a:t>
            </a:r>
            <a:r>
              <a:rPr lang="fr-FR" u="sng">
                <a:solidFill>
                  <a:schemeClr val="hlink"/>
                </a:solidFill>
                <a:hlinkClick r:id="rId6"/>
              </a:rPr>
              <a:t>〈hal-02010217〉</a:t>
            </a:r>
            <a:endParaRPr/>
          </a:p>
          <a:p>
            <a:pPr marL="0" lvl="0" indent="0" algn="l" rtl="0">
              <a:lnSpc>
                <a:spcPct val="117999"/>
              </a:lnSpc>
              <a:spcBef>
                <a:spcPts val="0"/>
              </a:spcBef>
              <a:spcAft>
                <a:spcPts val="0"/>
              </a:spcAft>
              <a:buSzPts val="1400"/>
              <a:buNone/>
            </a:pPr>
            <a:r>
              <a:rPr lang="fr-FR"/>
              <a:t>Dupont L., Mastelic J., Nyffeler N., Latrille S., Seulliet E. Confiance et Technologie : Deux Dimensions de l’Innovation Ouverte et Agile appliquée à l’Énergie. </a:t>
            </a:r>
            <a:r>
              <a:rPr lang="fr-FR" i="1"/>
              <a:t>Technologie et innovation</a:t>
            </a:r>
            <a:r>
              <a:rPr lang="fr-FR"/>
              <a:t>, ISTE OpenScience, 2019, 4 (1), </a:t>
            </a:r>
            <a:r>
              <a:rPr lang="fr-FR" u="sng">
                <a:solidFill>
                  <a:schemeClr val="hlink"/>
                </a:solidFill>
                <a:hlinkClick r:id="rId7"/>
              </a:rPr>
              <a:t>〈10.21494/ISTE.OP.2019.0314〉</a:t>
            </a:r>
            <a:r>
              <a:rPr lang="fr-FR"/>
              <a:t>. </a:t>
            </a:r>
            <a:r>
              <a:rPr lang="fr-FR" u="sng">
                <a:solidFill>
                  <a:schemeClr val="hlink"/>
                </a:solidFill>
                <a:hlinkClick r:id="rId8"/>
              </a:rPr>
              <a:t>〈hal-02047441〉</a:t>
            </a:r>
            <a:endParaRPr/>
          </a:p>
          <a:p>
            <a:pPr marL="0" lvl="0" indent="0" algn="l" rtl="0">
              <a:lnSpc>
                <a:spcPct val="117999"/>
              </a:lnSpc>
              <a:spcBef>
                <a:spcPts val="0"/>
              </a:spcBef>
              <a:spcAft>
                <a:spcPts val="0"/>
              </a:spcAft>
              <a:buSzPts val="1400"/>
              <a:buNone/>
            </a:pPr>
            <a:r>
              <a:rPr lang="fr-FR"/>
              <a:t>see also </a:t>
            </a:r>
            <a:r>
              <a:rPr lang="fr-FR" u="sng">
                <a:solidFill>
                  <a:schemeClr val="hlink"/>
                </a:solidFill>
                <a:hlinkClick r:id="rId9"/>
              </a:rPr>
              <a:t>this page</a:t>
            </a:r>
            <a:endParaRPr/>
          </a:p>
          <a:p>
            <a:pPr marL="0" lvl="0" indent="0" algn="l" rtl="0">
              <a:lnSpc>
                <a:spcPct val="117999"/>
              </a:lnSpc>
              <a:spcBef>
                <a:spcPts val="0"/>
              </a:spcBef>
              <a:spcAft>
                <a:spcPts val="0"/>
              </a:spcAft>
              <a:buSzPts val="1400"/>
              <a:buNone/>
            </a:pPr>
            <a:r>
              <a:rPr lang="fr-FR"/>
              <a:t>+ 10 concepts de protype sur GitHub</a:t>
            </a:r>
            <a:endParaRPr/>
          </a:p>
          <a:p>
            <a:pPr marL="0" lvl="0" indent="0" algn="l" rtl="0">
              <a:lnSpc>
                <a:spcPct val="117999"/>
              </a:lnSpc>
              <a:spcBef>
                <a:spcPts val="0"/>
              </a:spcBef>
              <a:spcAft>
                <a:spcPts val="0"/>
              </a:spcAft>
              <a:buSzPts val="1400"/>
              <a:buNone/>
            </a:pPr>
            <a:r>
              <a:rPr lang="fr-FR"/>
              <a:t>+ Rapport exaustif à ENEDIS</a:t>
            </a:r>
            <a:endParaRPr/>
          </a:p>
          <a:p>
            <a:pPr marL="0" lvl="0" indent="0" algn="l" rtl="0">
              <a:lnSpc>
                <a:spcPct val="117999"/>
              </a:lnSpc>
              <a:spcBef>
                <a:spcPts val="0"/>
              </a:spcBef>
              <a:spcAft>
                <a:spcPts val="0"/>
              </a:spcAft>
              <a:buSzPts val="1400"/>
              <a:buNone/>
            </a:pPr>
            <a:r>
              <a:rPr lang="fr-FR"/>
              <a:t>+ un projet européen</a:t>
            </a:r>
            <a:endParaRPr/>
          </a:p>
          <a:p>
            <a:pPr marL="0" lvl="0" indent="0" algn="l" rtl="0">
              <a:lnSpc>
                <a:spcPct val="117999"/>
              </a:lnSpc>
              <a:spcBef>
                <a:spcPts val="0"/>
              </a:spcBef>
              <a:spcAft>
                <a:spcPts val="0"/>
              </a:spcAft>
              <a:buSzPts val="1400"/>
              <a:buNone/>
            </a:pPr>
            <a:endParaRPr/>
          </a:p>
        </p:txBody>
      </p:sp>
      <p:sp>
        <p:nvSpPr>
          <p:cNvPr id="184" name="Google Shape;184;p10:notes"/>
          <p:cNvSpPr txBox="1">
            <a:spLocks noGrp="1"/>
          </p:cNvSpPr>
          <p:nvPr>
            <p:ph type="hdr" idx="3"/>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0"/>
              <a:buFont typeface="Helvetica Neue"/>
              <a:buNone/>
            </a:pPr>
            <a:r>
              <a:rPr lang="fr-FR" sz="3000" b="1" i="0" u="none" strike="noStrike" cap="none">
                <a:solidFill>
                  <a:srgbClr val="000000"/>
                </a:solidFill>
                <a:latin typeface="Helvetica Neue"/>
                <a:ea typeface="Helvetica Neue"/>
                <a:cs typeface="Helvetica Neue"/>
                <a:sym typeface="Helvetica Neue"/>
              </a:rPr>
              <a:t>Université de Lorraine</a:t>
            </a:r>
            <a:endParaRPr sz="1400" b="0" i="0" u="none" strike="noStrike" cap="none">
              <a:solidFill>
                <a:srgbClr val="000000"/>
              </a:solidFill>
              <a:latin typeface="Arial"/>
              <a:ea typeface="Arial"/>
              <a:cs typeface="Arial"/>
              <a:sym typeface="Arial"/>
            </a:endParaRPr>
          </a:p>
        </p:txBody>
      </p:sp>
      <p:sp>
        <p:nvSpPr>
          <p:cNvPr id="185" name="Google Shape;185;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0"/>
              <a:buFont typeface="Helvetica Neue"/>
              <a:buNone/>
            </a:pPr>
            <a:fld id="{00000000-1234-1234-1234-123412341234}" type="slidenum">
              <a:rPr lang="fr-FR" sz="3000" b="1" i="0" u="none" strike="noStrike" cap="none">
                <a:solidFill>
                  <a:srgbClr val="000000"/>
                </a:solidFill>
                <a:latin typeface="Helvetica Neue"/>
                <a:ea typeface="Helvetica Neue"/>
                <a:cs typeface="Helvetica Neue"/>
                <a:sym typeface="Helvetica Neue"/>
              </a:rPr>
              <a:t>8</a:t>
            </a:fld>
            <a:endParaRPr sz="3000" b="1" i="0" u="none" strike="noStrike" cap="non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7" name="Google Shape;141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9" name="Google Shape;142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5" name="Google Shape;1445;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6" name="Google Shape;1456;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73" name="Google Shape;147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96" name="Google Shape;149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02" name="Google Shape;150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20" name="Google Shape;152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8" name="Google Shape;2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oto (horizontal)" type="tx">
  <p:cSld name="TITLE_AND_BODY">
    <p:spTree>
      <p:nvGrpSpPr>
        <p:cNvPr id="1" name="Shape 9"/>
        <p:cNvGrpSpPr/>
        <p:nvPr/>
      </p:nvGrpSpPr>
      <p:grpSpPr>
        <a:xfrm>
          <a:off x="0" y="0"/>
          <a:ext cx="0" cy="0"/>
          <a:chOff x="0" y="0"/>
          <a:chExt cx="0" cy="0"/>
        </a:xfrm>
      </p:grpSpPr>
      <p:sp>
        <p:nvSpPr>
          <p:cNvPr id="10" name="Google Shape;10;p5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pic>
        <p:nvPicPr>
          <p:cNvPr id="11" name="Google Shape;11;p52" descr="Une image contenant flèche&#10;&#10;Description générée automatiquement"/>
          <p:cNvPicPr preferRelativeResize="0"/>
          <p:nvPr/>
        </p:nvPicPr>
        <p:blipFill rotWithShape="1">
          <a:blip r:embed="rId2">
            <a:alphaModFix/>
          </a:blip>
          <a:srcRect/>
          <a:stretch/>
        </p:blipFill>
        <p:spPr>
          <a:xfrm>
            <a:off x="-74912" y="27636"/>
            <a:ext cx="24539183" cy="5751371"/>
          </a:xfrm>
          <a:prstGeom prst="rect">
            <a:avLst/>
          </a:prstGeom>
          <a:noFill/>
          <a:ln>
            <a:noFill/>
          </a:ln>
        </p:spPr>
      </p:pic>
      <p:pic>
        <p:nvPicPr>
          <p:cNvPr id="12" name="Google Shape;12;p52" descr="image.png"/>
          <p:cNvPicPr preferRelativeResize="0"/>
          <p:nvPr/>
        </p:nvPicPr>
        <p:blipFill rotWithShape="1">
          <a:blip r:embed="rId3">
            <a:alphaModFix/>
          </a:blip>
          <a:srcRect r="7774"/>
          <a:stretch/>
        </p:blipFill>
        <p:spPr>
          <a:xfrm>
            <a:off x="0" y="0"/>
            <a:ext cx="12272271" cy="998046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Default">
  <p:cSld name="2_Default">
    <p:spTree>
      <p:nvGrpSpPr>
        <p:cNvPr id="1" name="Shape 44"/>
        <p:cNvGrpSpPr/>
        <p:nvPr/>
      </p:nvGrpSpPr>
      <p:grpSpPr>
        <a:xfrm>
          <a:off x="0" y="0"/>
          <a:ext cx="0" cy="0"/>
          <a:chOff x="0" y="0"/>
          <a:chExt cx="0" cy="0"/>
        </a:xfrm>
      </p:grpSpPr>
      <p:pic>
        <p:nvPicPr>
          <p:cNvPr id="45" name="Google Shape;45;p62" descr="S11_1"/>
          <p:cNvPicPr preferRelativeResize="0"/>
          <p:nvPr/>
        </p:nvPicPr>
        <p:blipFill rotWithShape="1">
          <a:blip r:embed="rId2">
            <a:alphaModFix/>
          </a:blip>
          <a:srcRect r="36041"/>
          <a:stretch/>
        </p:blipFill>
        <p:spPr>
          <a:xfrm>
            <a:off x="0" y="0"/>
            <a:ext cx="11696700" cy="13716000"/>
          </a:xfrm>
          <a:prstGeom prst="rect">
            <a:avLst/>
          </a:prstGeom>
          <a:noFill/>
          <a:ln>
            <a:noFill/>
          </a:ln>
        </p:spPr>
      </p:pic>
      <p:sp>
        <p:nvSpPr>
          <p:cNvPr id="46" name="Google Shape;46;p62"/>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47"/>
        <p:cNvGrpSpPr/>
        <p:nvPr/>
      </p:nvGrpSpPr>
      <p:grpSpPr>
        <a:xfrm>
          <a:off x="0" y="0"/>
          <a:ext cx="0" cy="0"/>
          <a:chOff x="0" y="0"/>
          <a:chExt cx="0" cy="0"/>
        </a:xfrm>
      </p:grpSpPr>
      <p:sp>
        <p:nvSpPr>
          <p:cNvPr id="48" name="Google Shape;48;p6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49"/>
        <p:cNvGrpSpPr/>
        <p:nvPr/>
      </p:nvGrpSpPr>
      <p:grpSpPr>
        <a:xfrm>
          <a:off x="0" y="0"/>
          <a:ext cx="0" cy="0"/>
          <a:chOff x="0" y="0"/>
          <a:chExt cx="0" cy="0"/>
        </a:xfrm>
      </p:grpSpPr>
      <p:sp>
        <p:nvSpPr>
          <p:cNvPr id="50" name="Google Shape;50;p53"/>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1" name="Google Shape;51;p5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Default">
  <p:cSld name="5_Default">
    <p:spTree>
      <p:nvGrpSpPr>
        <p:cNvPr id="1" name="Shape 52"/>
        <p:cNvGrpSpPr/>
        <p:nvPr/>
      </p:nvGrpSpPr>
      <p:grpSpPr>
        <a:xfrm>
          <a:off x="0" y="0"/>
          <a:ext cx="0" cy="0"/>
          <a:chOff x="0" y="0"/>
          <a:chExt cx="0" cy="0"/>
        </a:xfrm>
      </p:grpSpPr>
      <p:sp>
        <p:nvSpPr>
          <p:cNvPr id="53" name="Google Shape;53;p64"/>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
  <p:cSld name="Vid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22215464" y="12746626"/>
            <a:ext cx="675651" cy="662405"/>
          </a:xfrm>
          <a:prstGeom prst="rect">
            <a:avLst/>
          </a:prstGeom>
          <a:noFill/>
          <a:ln>
            <a:noFill/>
          </a:ln>
        </p:spPr>
        <p:txBody>
          <a:bodyPr spcFirstLastPara="1" wrap="square" lIns="115300" tIns="115300" rIns="115300" bIns="115300" anchor="ctr" anchorCtr="0">
            <a:spAutoFit/>
          </a:bodyPr>
          <a:lstStyle>
            <a:lvl1pPr marL="0" marR="0" lvl="0"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Default">
  <p:cSld name="1_Default">
    <p:spTree>
      <p:nvGrpSpPr>
        <p:cNvPr id="1" name="Shape 56"/>
        <p:cNvGrpSpPr/>
        <p:nvPr/>
      </p:nvGrpSpPr>
      <p:grpSpPr>
        <a:xfrm>
          <a:off x="0" y="0"/>
          <a:ext cx="0" cy="0"/>
          <a:chOff x="0" y="0"/>
          <a:chExt cx="0" cy="0"/>
        </a:xfrm>
      </p:grpSpPr>
      <p:pic>
        <p:nvPicPr>
          <p:cNvPr id="57" name="Google Shape;57;p66" descr="S11"/>
          <p:cNvPicPr preferRelativeResize="0"/>
          <p:nvPr/>
        </p:nvPicPr>
        <p:blipFill rotWithShape="1">
          <a:blip r:embed="rId2">
            <a:alphaModFix/>
          </a:blip>
          <a:srcRect r="13333"/>
          <a:stretch/>
        </p:blipFill>
        <p:spPr>
          <a:xfrm>
            <a:off x="0" y="0"/>
            <a:ext cx="15849600" cy="13716000"/>
          </a:xfrm>
          <a:prstGeom prst="rect">
            <a:avLst/>
          </a:prstGeom>
          <a:noFill/>
          <a:ln>
            <a:noFill/>
          </a:ln>
        </p:spPr>
      </p:pic>
      <p:sp>
        <p:nvSpPr>
          <p:cNvPr id="58" name="Google Shape;58;p66"/>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59"/>
        <p:cNvGrpSpPr/>
        <p:nvPr/>
      </p:nvGrpSpPr>
      <p:grpSpPr>
        <a:xfrm>
          <a:off x="0" y="0"/>
          <a:ext cx="0" cy="0"/>
          <a:chOff x="0" y="0"/>
          <a:chExt cx="0" cy="0"/>
        </a:xfrm>
      </p:grpSpPr>
      <p:sp>
        <p:nvSpPr>
          <p:cNvPr id="60" name="Google Shape;60;p83"/>
          <p:cNvSpPr txBox="1">
            <a:spLocks noGrp="1"/>
          </p:cNvSpPr>
          <p:nvPr>
            <p:ph type="ctrTitle"/>
          </p:nvPr>
        </p:nvSpPr>
        <p:spPr>
          <a:xfrm>
            <a:off x="3048000" y="2244726"/>
            <a:ext cx="18288000" cy="47752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SzPts val="11000"/>
              <a:buNone/>
              <a:defRPr sz="12000"/>
            </a:lvl1pPr>
            <a:lvl2pPr lvl="1" algn="ctr">
              <a:lnSpc>
                <a:spcPct val="100000"/>
              </a:lnSpc>
              <a:spcBef>
                <a:spcPts val="0"/>
              </a:spcBef>
              <a:spcAft>
                <a:spcPts val="0"/>
              </a:spcAft>
              <a:buSzPts val="11000"/>
              <a:buNone/>
              <a:defRPr/>
            </a:lvl2pPr>
            <a:lvl3pPr lvl="2" algn="ctr">
              <a:lnSpc>
                <a:spcPct val="100000"/>
              </a:lnSpc>
              <a:spcBef>
                <a:spcPts val="0"/>
              </a:spcBef>
              <a:spcAft>
                <a:spcPts val="0"/>
              </a:spcAft>
              <a:buSzPts val="11000"/>
              <a:buNone/>
              <a:defRPr/>
            </a:lvl3pPr>
            <a:lvl4pPr lvl="3" algn="ctr">
              <a:lnSpc>
                <a:spcPct val="100000"/>
              </a:lnSpc>
              <a:spcBef>
                <a:spcPts val="0"/>
              </a:spcBef>
              <a:spcAft>
                <a:spcPts val="0"/>
              </a:spcAft>
              <a:buSzPts val="11000"/>
              <a:buNone/>
              <a:defRPr/>
            </a:lvl4pPr>
            <a:lvl5pPr lvl="4" algn="ctr">
              <a:lnSpc>
                <a:spcPct val="100000"/>
              </a:lnSpc>
              <a:spcBef>
                <a:spcPts val="0"/>
              </a:spcBef>
              <a:spcAft>
                <a:spcPts val="0"/>
              </a:spcAft>
              <a:buSzPts val="11000"/>
              <a:buNone/>
              <a:defRPr/>
            </a:lvl5pPr>
            <a:lvl6pPr lvl="5" algn="ctr">
              <a:lnSpc>
                <a:spcPct val="100000"/>
              </a:lnSpc>
              <a:spcBef>
                <a:spcPts val="0"/>
              </a:spcBef>
              <a:spcAft>
                <a:spcPts val="0"/>
              </a:spcAft>
              <a:buSzPts val="11000"/>
              <a:buNone/>
              <a:defRPr/>
            </a:lvl6pPr>
            <a:lvl7pPr lvl="6" algn="ctr">
              <a:lnSpc>
                <a:spcPct val="100000"/>
              </a:lnSpc>
              <a:spcBef>
                <a:spcPts val="0"/>
              </a:spcBef>
              <a:spcAft>
                <a:spcPts val="0"/>
              </a:spcAft>
              <a:buSzPts val="11000"/>
              <a:buNone/>
              <a:defRPr/>
            </a:lvl7pPr>
            <a:lvl8pPr lvl="7" algn="ctr">
              <a:lnSpc>
                <a:spcPct val="100000"/>
              </a:lnSpc>
              <a:spcBef>
                <a:spcPts val="0"/>
              </a:spcBef>
              <a:spcAft>
                <a:spcPts val="0"/>
              </a:spcAft>
              <a:buSzPts val="11000"/>
              <a:buNone/>
              <a:defRPr/>
            </a:lvl8pPr>
            <a:lvl9pPr lvl="8" algn="ctr">
              <a:lnSpc>
                <a:spcPct val="100000"/>
              </a:lnSpc>
              <a:spcBef>
                <a:spcPts val="0"/>
              </a:spcBef>
              <a:spcAft>
                <a:spcPts val="0"/>
              </a:spcAft>
              <a:buSzPts val="11000"/>
              <a:buNone/>
              <a:defRPr/>
            </a:lvl9pPr>
          </a:lstStyle>
          <a:p>
            <a:endParaRPr/>
          </a:p>
        </p:txBody>
      </p:sp>
      <p:sp>
        <p:nvSpPr>
          <p:cNvPr id="61" name="Google Shape;61;p83"/>
          <p:cNvSpPr txBox="1">
            <a:spLocks noGrp="1"/>
          </p:cNvSpPr>
          <p:nvPr>
            <p:ph type="subTitle" idx="1"/>
          </p:nvPr>
        </p:nvSpPr>
        <p:spPr>
          <a:xfrm>
            <a:off x="3048000" y="7204076"/>
            <a:ext cx="18288000" cy="3311524"/>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5900"/>
              </a:spcBef>
              <a:spcAft>
                <a:spcPts val="0"/>
              </a:spcAft>
              <a:buSzPts val="6500"/>
              <a:buNone/>
              <a:defRPr sz="4800"/>
            </a:lvl1pPr>
            <a:lvl2pPr lvl="1" algn="ctr">
              <a:lnSpc>
                <a:spcPct val="100000"/>
              </a:lnSpc>
              <a:spcBef>
                <a:spcPts val="5900"/>
              </a:spcBef>
              <a:spcAft>
                <a:spcPts val="0"/>
              </a:spcAft>
              <a:buSzPts val="6500"/>
              <a:buNone/>
              <a:defRPr sz="4000"/>
            </a:lvl2pPr>
            <a:lvl3pPr lvl="2" algn="ctr">
              <a:lnSpc>
                <a:spcPct val="100000"/>
              </a:lnSpc>
              <a:spcBef>
                <a:spcPts val="5900"/>
              </a:spcBef>
              <a:spcAft>
                <a:spcPts val="0"/>
              </a:spcAft>
              <a:buSzPts val="6500"/>
              <a:buNone/>
              <a:defRPr sz="3600"/>
            </a:lvl3pPr>
            <a:lvl4pPr lvl="3" algn="ctr">
              <a:lnSpc>
                <a:spcPct val="100000"/>
              </a:lnSpc>
              <a:spcBef>
                <a:spcPts val="5900"/>
              </a:spcBef>
              <a:spcAft>
                <a:spcPts val="0"/>
              </a:spcAft>
              <a:buSzPts val="6500"/>
              <a:buNone/>
              <a:defRPr sz="3200"/>
            </a:lvl4pPr>
            <a:lvl5pPr lvl="4" algn="ctr">
              <a:lnSpc>
                <a:spcPct val="100000"/>
              </a:lnSpc>
              <a:spcBef>
                <a:spcPts val="5900"/>
              </a:spcBef>
              <a:spcAft>
                <a:spcPts val="0"/>
              </a:spcAft>
              <a:buSzPts val="6500"/>
              <a:buNone/>
              <a:defRPr sz="3200"/>
            </a:lvl5pPr>
            <a:lvl6pPr lvl="5" algn="ctr">
              <a:lnSpc>
                <a:spcPct val="100000"/>
              </a:lnSpc>
              <a:spcBef>
                <a:spcPts val="5900"/>
              </a:spcBef>
              <a:spcAft>
                <a:spcPts val="0"/>
              </a:spcAft>
              <a:buSzPts val="6500"/>
              <a:buNone/>
              <a:defRPr sz="3200"/>
            </a:lvl6pPr>
            <a:lvl7pPr lvl="6" algn="ctr">
              <a:lnSpc>
                <a:spcPct val="100000"/>
              </a:lnSpc>
              <a:spcBef>
                <a:spcPts val="5900"/>
              </a:spcBef>
              <a:spcAft>
                <a:spcPts val="0"/>
              </a:spcAft>
              <a:buSzPts val="6500"/>
              <a:buNone/>
              <a:defRPr sz="3200"/>
            </a:lvl7pPr>
            <a:lvl8pPr lvl="7" algn="ctr">
              <a:lnSpc>
                <a:spcPct val="100000"/>
              </a:lnSpc>
              <a:spcBef>
                <a:spcPts val="5900"/>
              </a:spcBef>
              <a:spcAft>
                <a:spcPts val="0"/>
              </a:spcAft>
              <a:buSzPts val="6500"/>
              <a:buNone/>
              <a:defRPr sz="3200"/>
            </a:lvl8pPr>
            <a:lvl9pPr lvl="8" algn="ctr">
              <a:lnSpc>
                <a:spcPct val="100000"/>
              </a:lnSpc>
              <a:spcBef>
                <a:spcPts val="5900"/>
              </a:spcBef>
              <a:spcAft>
                <a:spcPts val="0"/>
              </a:spcAft>
              <a:buSzPts val="6500"/>
              <a:buNone/>
              <a:defRPr sz="3200"/>
            </a:lvl9pPr>
          </a:lstStyle>
          <a:p>
            <a:endParaRPr/>
          </a:p>
        </p:txBody>
      </p:sp>
      <p:sp>
        <p:nvSpPr>
          <p:cNvPr id="62" name="Google Shape;62;p8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3" name="Google Shape;63;p8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 name="Google Shape;64;p83"/>
          <p:cNvSpPr txBox="1">
            <a:spLocks noGrp="1"/>
          </p:cNvSpPr>
          <p:nvPr>
            <p:ph type="sldNum" idx="12"/>
          </p:nvPr>
        </p:nvSpPr>
        <p:spPr>
          <a:xfrm>
            <a:off x="11959031" y="13081000"/>
            <a:ext cx="453238" cy="841256"/>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a:lvl1pPr>
            <a:lvl2pPr marL="0" marR="0" lvl="1" indent="0" algn="ctr">
              <a:lnSpc>
                <a:spcPct val="100000"/>
              </a:lnSpc>
              <a:spcBef>
                <a:spcPts val="0"/>
              </a:spcBef>
              <a:spcAft>
                <a:spcPts val="0"/>
              </a:spcAft>
              <a:buClr>
                <a:srgbClr val="000000"/>
              </a:buClr>
              <a:buSzPts val="2400"/>
              <a:buFont typeface="Helvetica Neue Light"/>
              <a:buNone/>
              <a:defRPr/>
            </a:lvl2pPr>
            <a:lvl3pPr marL="0" marR="0" lvl="2" indent="0" algn="ctr">
              <a:lnSpc>
                <a:spcPct val="100000"/>
              </a:lnSpc>
              <a:spcBef>
                <a:spcPts val="0"/>
              </a:spcBef>
              <a:spcAft>
                <a:spcPts val="0"/>
              </a:spcAft>
              <a:buClr>
                <a:srgbClr val="000000"/>
              </a:buClr>
              <a:buSzPts val="2400"/>
              <a:buFont typeface="Helvetica Neue Light"/>
              <a:buNone/>
              <a:defRPr/>
            </a:lvl3pPr>
            <a:lvl4pPr marL="0" marR="0" lvl="3" indent="0" algn="ctr">
              <a:lnSpc>
                <a:spcPct val="100000"/>
              </a:lnSpc>
              <a:spcBef>
                <a:spcPts val="0"/>
              </a:spcBef>
              <a:spcAft>
                <a:spcPts val="0"/>
              </a:spcAft>
              <a:buClr>
                <a:srgbClr val="000000"/>
              </a:buClr>
              <a:buSzPts val="2400"/>
              <a:buFont typeface="Helvetica Neue Light"/>
              <a:buNone/>
              <a:defRPr/>
            </a:lvl4pPr>
            <a:lvl5pPr marL="0" marR="0" lvl="4" indent="0" algn="ctr">
              <a:lnSpc>
                <a:spcPct val="100000"/>
              </a:lnSpc>
              <a:spcBef>
                <a:spcPts val="0"/>
              </a:spcBef>
              <a:spcAft>
                <a:spcPts val="0"/>
              </a:spcAft>
              <a:buClr>
                <a:srgbClr val="000000"/>
              </a:buClr>
              <a:buSzPts val="2400"/>
              <a:buFont typeface="Helvetica Neue Light"/>
              <a:buNone/>
              <a:defRPr/>
            </a:lvl5pPr>
            <a:lvl6pPr marL="0" marR="0" lvl="5" indent="0" algn="ctr">
              <a:lnSpc>
                <a:spcPct val="100000"/>
              </a:lnSpc>
              <a:spcBef>
                <a:spcPts val="0"/>
              </a:spcBef>
              <a:spcAft>
                <a:spcPts val="0"/>
              </a:spcAft>
              <a:buClr>
                <a:srgbClr val="000000"/>
              </a:buClr>
              <a:buSzPts val="2400"/>
              <a:buFont typeface="Helvetica Neue Light"/>
              <a:buNone/>
              <a:defRPr/>
            </a:lvl6pPr>
            <a:lvl7pPr marL="0" marR="0" lvl="6" indent="0" algn="ctr">
              <a:lnSpc>
                <a:spcPct val="100000"/>
              </a:lnSpc>
              <a:spcBef>
                <a:spcPts val="0"/>
              </a:spcBef>
              <a:spcAft>
                <a:spcPts val="0"/>
              </a:spcAft>
              <a:buClr>
                <a:srgbClr val="000000"/>
              </a:buClr>
              <a:buSzPts val="2400"/>
              <a:buFont typeface="Helvetica Neue Light"/>
              <a:buNone/>
              <a:defRPr/>
            </a:lvl7pPr>
            <a:lvl8pPr marL="0" marR="0" lvl="7" indent="0" algn="ctr">
              <a:lnSpc>
                <a:spcPct val="100000"/>
              </a:lnSpc>
              <a:spcBef>
                <a:spcPts val="0"/>
              </a:spcBef>
              <a:spcAft>
                <a:spcPts val="0"/>
              </a:spcAft>
              <a:buClr>
                <a:srgbClr val="000000"/>
              </a:buClr>
              <a:buSzPts val="2400"/>
              <a:buFont typeface="Helvetica Neue Light"/>
              <a:buNone/>
              <a:defRPr/>
            </a:lvl8pPr>
            <a:lvl9pPr marL="0" marR="0" lvl="8" indent="0" algn="ctr">
              <a:lnSpc>
                <a:spcPct val="100000"/>
              </a:lnSpc>
              <a:spcBef>
                <a:spcPts val="0"/>
              </a:spcBef>
              <a:spcAft>
                <a:spcPts val="0"/>
              </a:spcAft>
              <a:buClr>
                <a:srgbClr val="000000"/>
              </a:buClr>
              <a:buSzPts val="2400"/>
              <a:buFont typeface="Helvetica Neue Light"/>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65"/>
        <p:cNvGrpSpPr/>
        <p:nvPr/>
      </p:nvGrpSpPr>
      <p:grpSpPr>
        <a:xfrm>
          <a:off x="0" y="0"/>
          <a:ext cx="0" cy="0"/>
          <a:chOff x="0" y="0"/>
          <a:chExt cx="0" cy="0"/>
        </a:xfrm>
      </p:grpSpPr>
      <p:sp>
        <p:nvSpPr>
          <p:cNvPr id="66" name="Google Shape;66;p84"/>
          <p:cNvSpPr txBox="1">
            <a:spLocks noGrp="1"/>
          </p:cNvSpPr>
          <p:nvPr>
            <p:ph type="title"/>
          </p:nvPr>
        </p:nvSpPr>
        <p:spPr>
          <a:xfrm>
            <a:off x="1219200" y="308949"/>
            <a:ext cx="21945600" cy="3200800"/>
          </a:xfrm>
          <a:prstGeom prst="rect">
            <a:avLst/>
          </a:prstGeom>
          <a:noFill/>
          <a:ln>
            <a:noFill/>
          </a:ln>
        </p:spPr>
        <p:txBody>
          <a:bodyPr spcFirstLastPara="1" wrap="square" lIns="91425" tIns="91425" rIns="91425" bIns="91425" anchor="b" anchorCtr="0">
            <a:noAutofit/>
          </a:bodyPr>
          <a:lstStyle>
            <a:lvl1pPr lvl="0" algn="ctr">
              <a:lnSpc>
                <a:spcPct val="107407"/>
              </a:lnSpc>
              <a:spcBef>
                <a:spcPts val="0"/>
              </a:spcBef>
              <a:spcAft>
                <a:spcPts val="0"/>
              </a:spcAft>
              <a:buClr>
                <a:schemeClr val="dk2"/>
              </a:buClr>
              <a:buSzPts val="300"/>
              <a:buNone/>
              <a:defRPr sz="11467">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67" name="Google Shape;67;p84"/>
          <p:cNvSpPr txBox="1">
            <a:spLocks noGrp="1"/>
          </p:cNvSpPr>
          <p:nvPr>
            <p:ph type="body" idx="1"/>
          </p:nvPr>
        </p:nvSpPr>
        <p:spPr>
          <a:xfrm>
            <a:off x="1285133" y="3430451"/>
            <a:ext cx="21945600" cy="9052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1280"/>
              </a:spcBef>
              <a:spcAft>
                <a:spcPts val="0"/>
              </a:spcAft>
              <a:buClr>
                <a:srgbClr val="000000"/>
              </a:buClr>
              <a:buSzPts val="1400"/>
              <a:buFont typeface="Raleway Light"/>
              <a:buChar char="●"/>
              <a:defRPr>
                <a:solidFill>
                  <a:srgbClr val="000000"/>
                </a:solidFill>
                <a:latin typeface="Raleway Light"/>
                <a:ea typeface="Raleway Light"/>
                <a:cs typeface="Raleway Light"/>
                <a:sym typeface="Raleway Light"/>
              </a:defRPr>
            </a:lvl1pPr>
            <a:lvl2pPr marL="914400" lvl="1" indent="-317500" algn="l">
              <a:lnSpc>
                <a:spcPct val="100000"/>
              </a:lnSpc>
              <a:spcBef>
                <a:spcPts val="0"/>
              </a:spcBef>
              <a:spcAft>
                <a:spcPts val="0"/>
              </a:spcAft>
              <a:buClr>
                <a:srgbClr val="000000"/>
              </a:buClr>
              <a:buSzPts val="1400"/>
              <a:buChar char="○"/>
              <a:defRPr>
                <a:solidFill>
                  <a:srgbClr val="000000"/>
                </a:solidFill>
              </a:defRPr>
            </a:lvl2pPr>
            <a:lvl3pPr marL="1371600" lvl="2" indent="-317500" algn="l">
              <a:lnSpc>
                <a:spcPct val="100000"/>
              </a:lnSpc>
              <a:spcBef>
                <a:spcPts val="0"/>
              </a:spcBef>
              <a:spcAft>
                <a:spcPts val="0"/>
              </a:spcAft>
              <a:buClr>
                <a:srgbClr val="000000"/>
              </a:buClr>
              <a:buSzPts val="1400"/>
              <a:buChar char="●"/>
              <a:defRPr>
                <a:solidFill>
                  <a:srgbClr val="000000"/>
                </a:solidFill>
              </a:defRPr>
            </a:lvl3pPr>
            <a:lvl4pPr marL="1828800" lvl="3" indent="-317500" algn="l">
              <a:lnSpc>
                <a:spcPct val="100000"/>
              </a:lnSpc>
              <a:spcBef>
                <a:spcPts val="0"/>
              </a:spcBef>
              <a:spcAft>
                <a:spcPts val="0"/>
              </a:spcAft>
              <a:buClr>
                <a:srgbClr val="000000"/>
              </a:buClr>
              <a:buSzPts val="1400"/>
              <a:buChar char="○"/>
              <a:defRPr>
                <a:solidFill>
                  <a:srgbClr val="000000"/>
                </a:solidFill>
              </a:defRPr>
            </a:lvl4pPr>
            <a:lvl5pPr marL="2286000" lvl="4" indent="-317500" algn="l">
              <a:lnSpc>
                <a:spcPct val="100000"/>
              </a:lnSpc>
              <a:spcBef>
                <a:spcPts val="0"/>
              </a:spcBef>
              <a:spcAft>
                <a:spcPts val="0"/>
              </a:spcAft>
              <a:buClr>
                <a:srgbClr val="000000"/>
              </a:buClr>
              <a:buSzPts val="1400"/>
              <a:buChar char="●"/>
              <a:defRPr>
                <a:solidFill>
                  <a:srgbClr val="000000"/>
                </a:solidFill>
              </a:defRPr>
            </a:lvl5pPr>
            <a:lvl6pPr marL="2743200" lvl="5" indent="-317500" algn="l">
              <a:lnSpc>
                <a:spcPct val="100000"/>
              </a:lnSpc>
              <a:spcBef>
                <a:spcPts val="0"/>
              </a:spcBef>
              <a:spcAft>
                <a:spcPts val="0"/>
              </a:spcAft>
              <a:buClr>
                <a:srgbClr val="000000"/>
              </a:buClr>
              <a:buSzPts val="1400"/>
              <a:buChar char="○"/>
              <a:defRPr>
                <a:solidFill>
                  <a:srgbClr val="000000"/>
                </a:solidFill>
              </a:defRPr>
            </a:lvl6pPr>
            <a:lvl7pPr marL="3200400" lvl="6" indent="-317500" algn="l">
              <a:lnSpc>
                <a:spcPct val="100000"/>
              </a:lnSpc>
              <a:spcBef>
                <a:spcPts val="0"/>
              </a:spcBef>
              <a:spcAft>
                <a:spcPts val="0"/>
              </a:spcAft>
              <a:buClr>
                <a:srgbClr val="000000"/>
              </a:buClr>
              <a:buSzPts val="1400"/>
              <a:buChar char="●"/>
              <a:defRPr>
                <a:solidFill>
                  <a:srgbClr val="000000"/>
                </a:solidFill>
              </a:defRPr>
            </a:lvl7pPr>
            <a:lvl8pPr marL="3657600" lvl="7" indent="-317500" algn="l">
              <a:lnSpc>
                <a:spcPct val="100000"/>
              </a:lnSpc>
              <a:spcBef>
                <a:spcPts val="0"/>
              </a:spcBef>
              <a:spcAft>
                <a:spcPts val="0"/>
              </a:spcAft>
              <a:buClr>
                <a:srgbClr val="000000"/>
              </a:buClr>
              <a:buSzPts val="1400"/>
              <a:buChar char="○"/>
              <a:defRPr>
                <a:solidFill>
                  <a:srgbClr val="000000"/>
                </a:solidFill>
              </a:defRPr>
            </a:lvl8pPr>
            <a:lvl9pPr marL="4114800" lvl="8" indent="-317500" algn="l">
              <a:lnSpc>
                <a:spcPct val="100000"/>
              </a:lnSpc>
              <a:spcBef>
                <a:spcPts val="0"/>
              </a:spcBef>
              <a:spcAft>
                <a:spcPts val="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subtítulo">
  <p:cSld name="TITLE 2">
    <p:spTree>
      <p:nvGrpSpPr>
        <p:cNvPr id="1" name="Shape 68"/>
        <p:cNvGrpSpPr/>
        <p:nvPr/>
      </p:nvGrpSpPr>
      <p:grpSpPr>
        <a:xfrm>
          <a:off x="0" y="0"/>
          <a:ext cx="0" cy="0"/>
          <a:chOff x="0" y="0"/>
          <a:chExt cx="0" cy="0"/>
        </a:xfrm>
      </p:grpSpPr>
      <p:sp>
        <p:nvSpPr>
          <p:cNvPr id="69" name="Google Shape;69;p67"/>
          <p:cNvSpPr txBox="1">
            <a:spLocks noGrp="1"/>
          </p:cNvSpPr>
          <p:nvPr>
            <p:ph type="title"/>
          </p:nvPr>
        </p:nvSpPr>
        <p:spPr>
          <a:xfrm>
            <a:off x="1771650" y="823077"/>
            <a:ext cx="20828000" cy="1537168"/>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0" name="Google Shape;70;p67"/>
          <p:cNvSpPr txBox="1"/>
          <p:nvPr/>
        </p:nvSpPr>
        <p:spPr>
          <a:xfrm>
            <a:off x="1771650" y="2220077"/>
            <a:ext cx="20828000" cy="1537168"/>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Texto del título pequeno</a:t>
            </a:r>
            <a:endParaRPr sz="1400" b="0" i="0" u="none" strike="noStrike" cap="none">
              <a:solidFill>
                <a:srgbClr val="000000"/>
              </a:solidFill>
              <a:latin typeface="Arial"/>
              <a:ea typeface="Arial"/>
              <a:cs typeface="Arial"/>
              <a:sym typeface="Arial"/>
            </a:endParaRPr>
          </a:p>
        </p:txBody>
      </p:sp>
      <p:sp>
        <p:nvSpPr>
          <p:cNvPr id="71" name="Google Shape;71;p67"/>
          <p:cNvSpPr txBox="1"/>
          <p:nvPr/>
        </p:nvSpPr>
        <p:spPr>
          <a:xfrm>
            <a:off x="1771650" y="3490077"/>
            <a:ext cx="20828000" cy="1537168"/>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Subtitulo</a:t>
            </a:r>
            <a:endParaRPr sz="1400" b="0" i="0" u="none" strike="noStrike" cap="none">
              <a:solidFill>
                <a:srgbClr val="000000"/>
              </a:solidFill>
              <a:latin typeface="Arial"/>
              <a:ea typeface="Arial"/>
              <a:cs typeface="Arial"/>
              <a:sym typeface="Arial"/>
            </a:endParaRPr>
          </a:p>
        </p:txBody>
      </p:sp>
      <p:sp>
        <p:nvSpPr>
          <p:cNvPr id="72" name="Google Shape;72;p67"/>
          <p:cNvSpPr txBox="1"/>
          <p:nvPr/>
        </p:nvSpPr>
        <p:spPr>
          <a:xfrm>
            <a:off x="1771650" y="4887077"/>
            <a:ext cx="20828000" cy="1537168"/>
          </a:xfrm>
          <a:prstGeom prst="rect">
            <a:avLst/>
          </a:prstGeom>
          <a:noFill/>
          <a:ln>
            <a:noFill/>
          </a:ln>
        </p:spPr>
        <p:txBody>
          <a:bodyPr spcFirstLastPara="1" wrap="square" lIns="50800" tIns="50800" rIns="50800" bIns="50800" anchor="b" anchorCtr="0">
            <a:normAutofit/>
          </a:bodyPr>
          <a:lstStyle/>
          <a:p>
            <a:pPr marL="0" marR="0" lvl="0" indent="0" algn="l" rtl="0">
              <a:lnSpc>
                <a:spcPct val="100000"/>
              </a:lnSpc>
              <a:spcBef>
                <a:spcPts val="0"/>
              </a:spcBef>
              <a:spcAft>
                <a:spcPts val="0"/>
              </a:spcAft>
              <a:buClr>
                <a:srgbClr val="000000"/>
              </a:buClr>
              <a:buSzPts val="5000"/>
              <a:buFont typeface="EB Garamond"/>
              <a:buNone/>
            </a:pPr>
            <a:r>
              <a:rPr lang="fr-FR" sz="5000" b="0" i="0" u="none" strike="noStrike" cap="none">
                <a:solidFill>
                  <a:srgbClr val="000000"/>
                </a:solidFill>
                <a:latin typeface="EB Garamond"/>
                <a:ea typeface="EB Garamond"/>
                <a:cs typeface="EB Garamond"/>
                <a:sym typeface="EB Garamond"/>
              </a:rPr>
              <a:t>Cuerpo hola como están</a:t>
            </a:r>
            <a:endParaRPr sz="1400" b="0" i="0" u="none" strike="noStrike" cap="none">
              <a:solidFill>
                <a:srgbClr val="000000"/>
              </a:solidFill>
              <a:latin typeface="Arial"/>
              <a:ea typeface="Arial"/>
              <a:cs typeface="Arial"/>
              <a:sym typeface="Arial"/>
            </a:endParaRPr>
          </a:p>
        </p:txBody>
      </p:sp>
      <p:sp>
        <p:nvSpPr>
          <p:cNvPr id="73" name="Google Shape;73;p67"/>
          <p:cNvSpPr txBox="1"/>
          <p:nvPr/>
        </p:nvSpPr>
        <p:spPr>
          <a:xfrm>
            <a:off x="1771650" y="6411077"/>
            <a:ext cx="20828000" cy="893846"/>
          </a:xfrm>
          <a:prstGeom prst="rect">
            <a:avLst/>
          </a:prstGeom>
          <a:noFill/>
          <a:ln>
            <a:noFill/>
          </a:ln>
        </p:spPr>
        <p:txBody>
          <a:bodyPr spcFirstLastPara="1" wrap="square" lIns="50800" tIns="50800" rIns="50800" bIns="50800" anchor="b" anchorCtr="0">
            <a:normAutofit/>
          </a:bodyPr>
          <a:lstStyle/>
          <a:p>
            <a:pPr marL="0" marR="0" lvl="0" indent="0" algn="l" rtl="0">
              <a:lnSpc>
                <a:spcPct val="100000"/>
              </a:lnSpc>
              <a:spcBef>
                <a:spcPts val="0"/>
              </a:spcBef>
              <a:spcAft>
                <a:spcPts val="0"/>
              </a:spcAft>
              <a:buClr>
                <a:srgbClr val="000000"/>
              </a:buClr>
              <a:buSzPts val="3500"/>
              <a:buFont typeface="Helvetica Neue"/>
              <a:buNone/>
            </a:pPr>
            <a:r>
              <a:rPr lang="fr-FR" sz="3500" b="0" i="0" u="none" strike="noStrike" cap="none">
                <a:solidFill>
                  <a:srgbClr val="000000"/>
                </a:solidFill>
                <a:latin typeface="Helvetica Neue"/>
                <a:ea typeface="Helvetica Neue"/>
                <a:cs typeface="Helvetica Neue"/>
                <a:sym typeface="Helvetica Neue"/>
              </a:rPr>
              <a:t>Cuerpo Pequeno</a:t>
            </a:r>
            <a:endParaRPr sz="1400" b="0" i="0" u="none" strike="noStrike" cap="none">
              <a:solidFill>
                <a:srgbClr val="000000"/>
              </a:solidFill>
              <a:latin typeface="Arial"/>
              <a:ea typeface="Arial"/>
              <a:cs typeface="Arial"/>
              <a:sym typeface="Arial"/>
            </a:endParaRPr>
          </a:p>
        </p:txBody>
      </p:sp>
      <p:sp>
        <p:nvSpPr>
          <p:cNvPr id="74" name="Google Shape;74;p67"/>
          <p:cNvSpPr txBox="1"/>
          <p:nvPr/>
        </p:nvSpPr>
        <p:spPr>
          <a:xfrm>
            <a:off x="1771650" y="7300076"/>
            <a:ext cx="20828000" cy="893847"/>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3000"/>
              <a:buFont typeface="Helvetica Neue"/>
              <a:buNone/>
            </a:pPr>
            <a:r>
              <a:rPr lang="fr-FR" sz="3000" b="1" i="0" u="none" strike="noStrike" cap="none">
                <a:solidFill>
                  <a:srgbClr val="000000"/>
                </a:solidFill>
                <a:latin typeface="Helvetica Neue"/>
                <a:ea typeface="Helvetica Neue"/>
                <a:cs typeface="Helvetica Neue"/>
                <a:sym typeface="Helvetica Neue"/>
              </a:rPr>
              <a:t>Pie de Foto</a:t>
            </a:r>
            <a:endParaRPr sz="1400" b="0" i="0" u="none" strike="noStrike" cap="none">
              <a:solidFill>
                <a:srgbClr val="000000"/>
              </a:solidFill>
              <a:latin typeface="Arial"/>
              <a:ea typeface="Arial"/>
              <a:cs typeface="Arial"/>
              <a:sym typeface="Arial"/>
            </a:endParaRPr>
          </a:p>
        </p:txBody>
      </p:sp>
      <p:sp>
        <p:nvSpPr>
          <p:cNvPr id="75" name="Google Shape;75;p67"/>
          <p:cNvSpPr txBox="1"/>
          <p:nvPr/>
        </p:nvSpPr>
        <p:spPr>
          <a:xfrm>
            <a:off x="1771650" y="8316076"/>
            <a:ext cx="20828000" cy="893847"/>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60267F"/>
              </a:buClr>
              <a:buSzPts val="5000"/>
              <a:buFont typeface="Avenir"/>
              <a:buNone/>
            </a:pPr>
            <a:r>
              <a:rPr lang="fr-FR" sz="5000" b="0" i="0" u="none" strike="noStrike" cap="none">
                <a:solidFill>
                  <a:srgbClr val="60267F"/>
                </a:solidFill>
                <a:latin typeface="Avenir"/>
                <a:ea typeface="Avenir"/>
                <a:cs typeface="Avenir"/>
                <a:sym typeface="Avenir"/>
              </a:rPr>
              <a:t>Pie de Foto</a:t>
            </a:r>
            <a:endParaRPr sz="1400" b="0" i="0" u="none" strike="noStrike" cap="none">
              <a:solidFill>
                <a:srgbClr val="000000"/>
              </a:solidFill>
              <a:latin typeface="Arial"/>
              <a:ea typeface="Arial"/>
              <a:cs typeface="Arial"/>
              <a:sym typeface="Arial"/>
            </a:endParaRPr>
          </a:p>
        </p:txBody>
      </p:sp>
      <p:sp>
        <p:nvSpPr>
          <p:cNvPr id="76" name="Google Shape;76;p67"/>
          <p:cNvSpPr txBox="1"/>
          <p:nvPr/>
        </p:nvSpPr>
        <p:spPr>
          <a:xfrm>
            <a:off x="1771650" y="9217776"/>
            <a:ext cx="20828000" cy="893847"/>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4500"/>
              <a:buFont typeface="Helvetica Neue"/>
              <a:buNone/>
            </a:pPr>
            <a:r>
              <a:rPr lang="fr-FR" sz="4500" b="0" i="0" u="none" strike="noStrike" cap="none">
                <a:solidFill>
                  <a:srgbClr val="000000"/>
                </a:solidFill>
                <a:latin typeface="Helvetica Neue"/>
                <a:ea typeface="Helvetica Neue"/>
                <a:cs typeface="Helvetica Neue"/>
                <a:sym typeface="Helvetica Neue"/>
              </a:rPr>
              <a:t>Cita</a:t>
            </a:r>
            <a:endParaRPr sz="1400" b="0" i="0" u="none" strike="noStrike" cap="none">
              <a:solidFill>
                <a:srgbClr val="000000"/>
              </a:solidFill>
              <a:latin typeface="Arial"/>
              <a:ea typeface="Arial"/>
              <a:cs typeface="Arial"/>
              <a:sym typeface="Arial"/>
            </a:endParaRPr>
          </a:p>
        </p:txBody>
      </p:sp>
      <p:sp>
        <p:nvSpPr>
          <p:cNvPr id="77" name="Google Shape;77;p67"/>
          <p:cNvSpPr txBox="1"/>
          <p:nvPr/>
        </p:nvSpPr>
        <p:spPr>
          <a:xfrm>
            <a:off x="1771650" y="10360776"/>
            <a:ext cx="20828000" cy="893847"/>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Atribución</a:t>
            </a:r>
            <a:endParaRPr sz="1400" b="0" i="0" u="none" strike="noStrike" cap="none">
              <a:solidFill>
                <a:srgbClr val="000000"/>
              </a:solidFill>
              <a:latin typeface="Arial"/>
              <a:ea typeface="Arial"/>
              <a:cs typeface="Arial"/>
              <a:sym typeface="Arial"/>
            </a:endParaRPr>
          </a:p>
        </p:txBody>
      </p:sp>
      <p:sp>
        <p:nvSpPr>
          <p:cNvPr id="78" name="Google Shape;78;p6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Foto (horizontal)">
  <p:cSld name="1_Foto (horizontal)">
    <p:spTree>
      <p:nvGrpSpPr>
        <p:cNvPr id="1" name="Shape 79"/>
        <p:cNvGrpSpPr/>
        <p:nvPr/>
      </p:nvGrpSpPr>
      <p:grpSpPr>
        <a:xfrm>
          <a:off x="0" y="0"/>
          <a:ext cx="0" cy="0"/>
          <a:chOff x="0" y="0"/>
          <a:chExt cx="0" cy="0"/>
        </a:xfrm>
      </p:grpSpPr>
      <p:pic>
        <p:nvPicPr>
          <p:cNvPr id="80" name="Google Shape;80;p68" descr="image.png"/>
          <p:cNvPicPr preferRelativeResize="0"/>
          <p:nvPr/>
        </p:nvPicPr>
        <p:blipFill rotWithShape="1">
          <a:blip r:embed="rId2">
            <a:alphaModFix/>
          </a:blip>
          <a:srcRect r="7774"/>
          <a:stretch/>
        </p:blipFill>
        <p:spPr>
          <a:xfrm>
            <a:off x="0" y="0"/>
            <a:ext cx="12272271" cy="9980461"/>
          </a:xfrm>
          <a:prstGeom prst="rect">
            <a:avLst/>
          </a:prstGeom>
          <a:noFill/>
          <a:ln>
            <a:noFill/>
          </a:ln>
        </p:spPr>
      </p:pic>
      <p:sp>
        <p:nvSpPr>
          <p:cNvPr id="81" name="Google Shape;81;p6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13"/>
        <p:cNvGrpSpPr/>
        <p:nvPr/>
      </p:nvGrpSpPr>
      <p:grpSpPr>
        <a:xfrm>
          <a:off x="0" y="0"/>
          <a:ext cx="0" cy="0"/>
          <a:chOff x="0" y="0"/>
          <a:chExt cx="0" cy="0"/>
        </a:xfrm>
      </p:grpSpPr>
      <p:sp>
        <p:nvSpPr>
          <p:cNvPr id="14" name="Google Shape;14;p56"/>
          <p:cNvSpPr>
            <a:spLocks noGrp="1"/>
          </p:cNvSpPr>
          <p:nvPr>
            <p:ph type="pic" idx="2"/>
          </p:nvPr>
        </p:nvSpPr>
        <p:spPr>
          <a:xfrm>
            <a:off x="7950200" y="1104900"/>
            <a:ext cx="17259302" cy="11506201"/>
          </a:xfrm>
          <a:prstGeom prst="rect">
            <a:avLst/>
          </a:prstGeom>
          <a:noFill/>
          <a:ln>
            <a:noFill/>
          </a:ln>
        </p:spPr>
      </p:sp>
      <p:sp>
        <p:nvSpPr>
          <p:cNvPr id="15" name="Google Shape;15;p56"/>
          <p:cNvSpPr txBox="1">
            <a:spLocks noGrp="1"/>
          </p:cNvSpPr>
          <p:nvPr>
            <p:ph type="title"/>
          </p:nvPr>
        </p:nvSpPr>
        <p:spPr>
          <a:xfrm>
            <a:off x="1651000" y="952500"/>
            <a:ext cx="10223500" cy="55499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8500"/>
              <a:buFont typeface="Georgia"/>
              <a:buNone/>
              <a:defRPr sz="8500">
                <a:latin typeface="Georgia"/>
                <a:ea typeface="Georgia"/>
                <a:cs typeface="Georgia"/>
                <a:sym typeface="Georgi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6" name="Google Shape;16;p56"/>
          <p:cNvSpPr txBox="1">
            <a:spLocks noGrp="1"/>
          </p:cNvSpPr>
          <p:nvPr>
            <p:ph type="body" idx="1"/>
          </p:nvPr>
        </p:nvSpPr>
        <p:spPr>
          <a:xfrm>
            <a:off x="1651000" y="6527800"/>
            <a:ext cx="10223500" cy="57277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1pPr>
            <a:lvl2pPr marL="914400" lvl="1" indent="-2286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2pPr>
            <a:lvl3pPr marL="1371600" lvl="2" indent="-2286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3pPr>
            <a:lvl4pPr marL="1828800" lvl="3" indent="-2286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4pPr>
            <a:lvl5pPr marL="2286000" lvl="4" indent="-2286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7" name="Google Shape;17;p5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82"/>
        <p:cNvGrpSpPr/>
        <p:nvPr/>
      </p:nvGrpSpPr>
      <p:grpSpPr>
        <a:xfrm>
          <a:off x="0" y="0"/>
          <a:ext cx="0" cy="0"/>
          <a:chOff x="0" y="0"/>
          <a:chExt cx="0" cy="0"/>
        </a:xfrm>
      </p:grpSpPr>
      <p:sp>
        <p:nvSpPr>
          <p:cNvPr id="83" name="Google Shape;83;p69"/>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84" name="Google Shape;84;p69"/>
          <p:cNvSpPr txBox="1">
            <a:spLocks noGrp="1"/>
          </p:cNvSpPr>
          <p:nvPr>
            <p:ph type="body" idx="1"/>
          </p:nvPr>
        </p:nvSpPr>
        <p:spPr>
          <a:xfrm>
            <a:off x="1689100" y="3149600"/>
            <a:ext cx="21005800" cy="9296400"/>
          </a:xfrm>
          <a:prstGeom prst="rect">
            <a:avLst/>
          </a:prstGeom>
          <a:noFill/>
          <a:ln>
            <a:noFill/>
          </a:ln>
        </p:spPr>
        <p:txBody>
          <a:bodyPr spcFirstLastPara="1" wrap="square" lIns="50800" tIns="50800" rIns="50800" bIns="50800" anchor="ctr" anchorCtr="0">
            <a:normAutofit/>
          </a:bodyPr>
          <a:lstStyle>
            <a:lvl1pPr marL="457200" lvl="0" indent="-625475" algn="l">
              <a:lnSpc>
                <a:spcPct val="100000"/>
              </a:lnSpc>
              <a:spcBef>
                <a:spcPts val="5900"/>
              </a:spcBef>
              <a:spcAft>
                <a:spcPts val="0"/>
              </a:spcAft>
              <a:buClr>
                <a:srgbClr val="000000"/>
              </a:buClr>
              <a:buSzPts val="6250"/>
              <a:buFont typeface="EB Garamond"/>
              <a:buChar char="•"/>
              <a:defRPr sz="5000"/>
            </a:lvl1pPr>
            <a:lvl2pPr marL="914400" lvl="1" indent="-625475" algn="l">
              <a:lnSpc>
                <a:spcPct val="100000"/>
              </a:lnSpc>
              <a:spcBef>
                <a:spcPts val="5900"/>
              </a:spcBef>
              <a:spcAft>
                <a:spcPts val="0"/>
              </a:spcAft>
              <a:buClr>
                <a:srgbClr val="000000"/>
              </a:buClr>
              <a:buSzPts val="6250"/>
              <a:buFont typeface="EB Garamond"/>
              <a:buChar char="•"/>
              <a:defRPr sz="5000"/>
            </a:lvl2pPr>
            <a:lvl3pPr marL="1371600" lvl="2" indent="-625475" algn="l">
              <a:lnSpc>
                <a:spcPct val="100000"/>
              </a:lnSpc>
              <a:spcBef>
                <a:spcPts val="5900"/>
              </a:spcBef>
              <a:spcAft>
                <a:spcPts val="0"/>
              </a:spcAft>
              <a:buClr>
                <a:srgbClr val="000000"/>
              </a:buClr>
              <a:buSzPts val="6250"/>
              <a:buFont typeface="EB Garamond"/>
              <a:buChar char="•"/>
              <a:defRPr sz="5000"/>
            </a:lvl3pPr>
            <a:lvl4pPr marL="1828800" lvl="3" indent="-625475" algn="l">
              <a:lnSpc>
                <a:spcPct val="100000"/>
              </a:lnSpc>
              <a:spcBef>
                <a:spcPts val="5900"/>
              </a:spcBef>
              <a:spcAft>
                <a:spcPts val="0"/>
              </a:spcAft>
              <a:buClr>
                <a:srgbClr val="000000"/>
              </a:buClr>
              <a:buSzPts val="6250"/>
              <a:buFont typeface="EB Garamond"/>
              <a:buChar char="•"/>
              <a:defRPr sz="5000"/>
            </a:lvl4pPr>
            <a:lvl5pPr marL="2286000" lvl="4" indent="-625475" algn="l">
              <a:lnSpc>
                <a:spcPct val="100000"/>
              </a:lnSpc>
              <a:spcBef>
                <a:spcPts val="5900"/>
              </a:spcBef>
              <a:spcAft>
                <a:spcPts val="0"/>
              </a:spcAft>
              <a:buClr>
                <a:srgbClr val="000000"/>
              </a:buClr>
              <a:buSzPts val="6250"/>
              <a:buFont typeface="EB Garamond"/>
              <a:buChar char="•"/>
              <a:defRPr sz="50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85" name="Google Shape;85;p6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86"/>
        <p:cNvGrpSpPr/>
        <p:nvPr/>
      </p:nvGrpSpPr>
      <p:grpSpPr>
        <a:xfrm>
          <a:off x="0" y="0"/>
          <a:ext cx="0" cy="0"/>
          <a:chOff x="0" y="0"/>
          <a:chExt cx="0" cy="0"/>
        </a:xfrm>
      </p:grpSpPr>
      <p:sp>
        <p:nvSpPr>
          <p:cNvPr id="87" name="Google Shape;87;p70"/>
          <p:cNvSpPr>
            <a:spLocks noGrp="1"/>
          </p:cNvSpPr>
          <p:nvPr>
            <p:ph type="pic" idx="2"/>
          </p:nvPr>
        </p:nvSpPr>
        <p:spPr>
          <a:xfrm>
            <a:off x="10960100" y="3149600"/>
            <a:ext cx="13944600" cy="9296400"/>
          </a:xfrm>
          <a:prstGeom prst="rect">
            <a:avLst/>
          </a:prstGeom>
          <a:noFill/>
          <a:ln>
            <a:noFill/>
          </a:ln>
        </p:spPr>
      </p:sp>
      <p:sp>
        <p:nvSpPr>
          <p:cNvPr id="88" name="Google Shape;88;p70"/>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89" name="Google Shape;89;p70"/>
          <p:cNvSpPr txBox="1">
            <a:spLocks noGrp="1"/>
          </p:cNvSpPr>
          <p:nvPr>
            <p:ph type="body" idx="1"/>
          </p:nvPr>
        </p:nvSpPr>
        <p:spPr>
          <a:xfrm>
            <a:off x="1689100" y="3149600"/>
            <a:ext cx="10223500" cy="9296400"/>
          </a:xfrm>
          <a:prstGeom prst="rect">
            <a:avLst/>
          </a:prstGeom>
          <a:noFill/>
          <a:ln>
            <a:noFill/>
          </a:ln>
        </p:spPr>
        <p:txBody>
          <a:bodyPr spcFirstLastPara="1" wrap="square" lIns="50800" tIns="50800" rIns="50800" bIns="50800" anchor="ctr" anchorCtr="0">
            <a:normAutofit/>
          </a:bodyPr>
          <a:lstStyle>
            <a:lvl1pPr marL="457200" lvl="0" indent="-506412"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1pPr>
            <a:lvl2pPr marL="914400" lvl="1" indent="-506412"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2pPr>
            <a:lvl3pPr marL="1371600" lvl="2" indent="-506412"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3pPr>
            <a:lvl4pPr marL="1828800" lvl="3" indent="-506412"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4pPr>
            <a:lvl5pPr marL="2286000" lvl="4" indent="-506412"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90" name="Google Shape;90;p7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91"/>
        <p:cNvGrpSpPr/>
        <p:nvPr/>
      </p:nvGrpSpPr>
      <p:grpSpPr>
        <a:xfrm>
          <a:off x="0" y="0"/>
          <a:ext cx="0" cy="0"/>
          <a:chOff x="0" y="0"/>
          <a:chExt cx="0" cy="0"/>
        </a:xfrm>
      </p:grpSpPr>
      <p:sp>
        <p:nvSpPr>
          <p:cNvPr id="92" name="Google Shape;92;p71"/>
          <p:cNvSpPr txBox="1">
            <a:spLocks noGrp="1"/>
          </p:cNvSpPr>
          <p:nvPr>
            <p:ph type="body" idx="1"/>
          </p:nvPr>
        </p:nvSpPr>
        <p:spPr>
          <a:xfrm>
            <a:off x="1689100" y="1778000"/>
            <a:ext cx="21005800" cy="10160000"/>
          </a:xfrm>
          <a:prstGeom prst="rect">
            <a:avLst/>
          </a:prstGeom>
          <a:noFill/>
          <a:ln>
            <a:noFill/>
          </a:ln>
        </p:spPr>
        <p:txBody>
          <a:bodyPr spcFirstLastPara="1" wrap="square" lIns="50800" tIns="50800" rIns="50800" bIns="50800" anchor="ctr" anchorCtr="0">
            <a:normAutofit/>
          </a:bodyPr>
          <a:lstStyle>
            <a:lvl1pPr marL="457200" lvl="0" indent="-625475" algn="l">
              <a:lnSpc>
                <a:spcPct val="100000"/>
              </a:lnSpc>
              <a:spcBef>
                <a:spcPts val="5900"/>
              </a:spcBef>
              <a:spcAft>
                <a:spcPts val="0"/>
              </a:spcAft>
              <a:buClr>
                <a:srgbClr val="000000"/>
              </a:buClr>
              <a:buSzPts val="6250"/>
              <a:buFont typeface="EB Garamond"/>
              <a:buChar char="•"/>
              <a:defRPr sz="5000"/>
            </a:lvl1pPr>
            <a:lvl2pPr marL="914400" lvl="1" indent="-625475" algn="l">
              <a:lnSpc>
                <a:spcPct val="100000"/>
              </a:lnSpc>
              <a:spcBef>
                <a:spcPts val="5900"/>
              </a:spcBef>
              <a:spcAft>
                <a:spcPts val="0"/>
              </a:spcAft>
              <a:buClr>
                <a:srgbClr val="000000"/>
              </a:buClr>
              <a:buSzPts val="6250"/>
              <a:buFont typeface="EB Garamond"/>
              <a:buChar char="•"/>
              <a:defRPr sz="5000"/>
            </a:lvl2pPr>
            <a:lvl3pPr marL="1371600" lvl="2" indent="-625475" algn="l">
              <a:lnSpc>
                <a:spcPct val="100000"/>
              </a:lnSpc>
              <a:spcBef>
                <a:spcPts val="5900"/>
              </a:spcBef>
              <a:spcAft>
                <a:spcPts val="0"/>
              </a:spcAft>
              <a:buClr>
                <a:srgbClr val="000000"/>
              </a:buClr>
              <a:buSzPts val="6250"/>
              <a:buFont typeface="EB Garamond"/>
              <a:buChar char="•"/>
              <a:defRPr sz="5000"/>
            </a:lvl3pPr>
            <a:lvl4pPr marL="1828800" lvl="3" indent="-625475" algn="l">
              <a:lnSpc>
                <a:spcPct val="100000"/>
              </a:lnSpc>
              <a:spcBef>
                <a:spcPts val="5900"/>
              </a:spcBef>
              <a:spcAft>
                <a:spcPts val="0"/>
              </a:spcAft>
              <a:buClr>
                <a:srgbClr val="000000"/>
              </a:buClr>
              <a:buSzPts val="6250"/>
              <a:buFont typeface="EB Garamond"/>
              <a:buChar char="•"/>
              <a:defRPr sz="5000"/>
            </a:lvl4pPr>
            <a:lvl5pPr marL="2286000" lvl="4" indent="-625475" algn="l">
              <a:lnSpc>
                <a:spcPct val="100000"/>
              </a:lnSpc>
              <a:spcBef>
                <a:spcPts val="5900"/>
              </a:spcBef>
              <a:spcAft>
                <a:spcPts val="0"/>
              </a:spcAft>
              <a:buClr>
                <a:srgbClr val="000000"/>
              </a:buClr>
              <a:buSzPts val="6250"/>
              <a:buFont typeface="EB Garamond"/>
              <a:buChar char="•"/>
              <a:defRPr sz="50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93" name="Google Shape;93;p7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94"/>
        <p:cNvGrpSpPr/>
        <p:nvPr/>
      </p:nvGrpSpPr>
      <p:grpSpPr>
        <a:xfrm>
          <a:off x="0" y="0"/>
          <a:ext cx="0" cy="0"/>
          <a:chOff x="0" y="0"/>
          <a:chExt cx="0" cy="0"/>
        </a:xfrm>
      </p:grpSpPr>
      <p:sp>
        <p:nvSpPr>
          <p:cNvPr id="95" name="Google Shape;95;p72"/>
          <p:cNvSpPr>
            <a:spLocks noGrp="1"/>
          </p:cNvSpPr>
          <p:nvPr>
            <p:ph type="pic" idx="2"/>
          </p:nvPr>
        </p:nvSpPr>
        <p:spPr>
          <a:xfrm>
            <a:off x="15681340" y="7035800"/>
            <a:ext cx="8396678" cy="5600700"/>
          </a:xfrm>
          <a:prstGeom prst="rect">
            <a:avLst/>
          </a:prstGeom>
          <a:noFill/>
          <a:ln>
            <a:noFill/>
          </a:ln>
        </p:spPr>
      </p:sp>
      <p:sp>
        <p:nvSpPr>
          <p:cNvPr id="96" name="Google Shape;96;p72"/>
          <p:cNvSpPr>
            <a:spLocks noGrp="1"/>
          </p:cNvSpPr>
          <p:nvPr>
            <p:ph type="pic" idx="3"/>
          </p:nvPr>
        </p:nvSpPr>
        <p:spPr>
          <a:xfrm>
            <a:off x="15290800" y="1130300"/>
            <a:ext cx="8331200" cy="5554134"/>
          </a:xfrm>
          <a:prstGeom prst="rect">
            <a:avLst/>
          </a:prstGeom>
          <a:noFill/>
          <a:ln>
            <a:noFill/>
          </a:ln>
        </p:spPr>
      </p:sp>
      <p:sp>
        <p:nvSpPr>
          <p:cNvPr id="97" name="Google Shape;97;p72"/>
          <p:cNvSpPr>
            <a:spLocks noGrp="1"/>
          </p:cNvSpPr>
          <p:nvPr>
            <p:ph type="pic" idx="4"/>
          </p:nvPr>
        </p:nvSpPr>
        <p:spPr>
          <a:xfrm>
            <a:off x="-304800" y="1130300"/>
            <a:ext cx="17202150" cy="11468100"/>
          </a:xfrm>
          <a:prstGeom prst="rect">
            <a:avLst/>
          </a:prstGeom>
          <a:noFill/>
          <a:ln>
            <a:noFill/>
          </a:ln>
        </p:spPr>
      </p:sp>
      <p:sp>
        <p:nvSpPr>
          <p:cNvPr id="98" name="Google Shape;98;p7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99"/>
        <p:cNvGrpSpPr/>
        <p:nvPr/>
      </p:nvGrpSpPr>
      <p:grpSpPr>
        <a:xfrm>
          <a:off x="0" y="0"/>
          <a:ext cx="0" cy="0"/>
          <a:chOff x="0" y="0"/>
          <a:chExt cx="0" cy="0"/>
        </a:xfrm>
      </p:grpSpPr>
      <p:sp>
        <p:nvSpPr>
          <p:cNvPr id="100" name="Google Shape;100;p73"/>
          <p:cNvSpPr txBox="1">
            <a:spLocks noGrp="1"/>
          </p:cNvSpPr>
          <p:nvPr>
            <p:ph type="body" idx="1"/>
          </p:nvPr>
        </p:nvSpPr>
        <p:spPr>
          <a:xfrm>
            <a:off x="2387600" y="8953500"/>
            <a:ext cx="19621500" cy="585521"/>
          </a:xfrm>
          <a:prstGeom prst="rect">
            <a:avLst/>
          </a:prstGeom>
          <a:noFill/>
          <a:ln>
            <a:noFill/>
          </a:ln>
        </p:spPr>
        <p:txBody>
          <a:bodyPr spcFirstLastPara="1" wrap="square" lIns="50800" tIns="50800" rIns="50800" bIns="50800" anchor="t" anchorCtr="0">
            <a:spAutoFit/>
          </a:bodyPr>
          <a:lstStyle>
            <a:lvl1pPr marL="457200" lvl="0" indent="-228600" algn="ctr">
              <a:lnSpc>
                <a:spcPct val="100000"/>
              </a:lnSpc>
              <a:spcBef>
                <a:spcPts val="0"/>
              </a:spcBef>
              <a:spcAft>
                <a:spcPts val="0"/>
              </a:spcAft>
              <a:buClr>
                <a:srgbClr val="000000"/>
              </a:buClr>
              <a:buSzPts val="3200"/>
              <a:buFont typeface="Helvetica Neue"/>
              <a:buNone/>
              <a:defRPr sz="3200" i="1">
                <a:latin typeface="Helvetica Neue"/>
                <a:ea typeface="Helvetica Neue"/>
                <a:cs typeface="Helvetica Neue"/>
                <a:sym typeface="Helvetica Neue"/>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01" name="Google Shape;101;p73"/>
          <p:cNvSpPr txBox="1">
            <a:spLocks noGrp="1"/>
          </p:cNvSpPr>
          <p:nvPr>
            <p:ph type="body" idx="2"/>
          </p:nvPr>
        </p:nvSpPr>
        <p:spPr>
          <a:xfrm>
            <a:off x="2387600" y="6076950"/>
            <a:ext cx="19621500" cy="825500"/>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000000"/>
              </a:buClr>
              <a:buSzPts val="4500"/>
              <a:buFont typeface="Helvetica Neue"/>
              <a:buNone/>
              <a:defRPr sz="4500">
                <a:latin typeface="Helvetica Neue"/>
                <a:ea typeface="Helvetica Neue"/>
                <a:cs typeface="Helvetica Neue"/>
                <a:sym typeface="Helvetica Neue"/>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02" name="Google Shape;102;p7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n blanco copia">
  <p:cSld name="En blanco copia">
    <p:spTree>
      <p:nvGrpSpPr>
        <p:cNvPr id="1" name="Shape 103"/>
        <p:cNvGrpSpPr/>
        <p:nvPr/>
      </p:nvGrpSpPr>
      <p:grpSpPr>
        <a:xfrm>
          <a:off x="0" y="0"/>
          <a:ext cx="0" cy="0"/>
          <a:chOff x="0" y="0"/>
          <a:chExt cx="0" cy="0"/>
        </a:xfrm>
      </p:grpSpPr>
      <p:pic>
        <p:nvPicPr>
          <p:cNvPr id="104" name="Google Shape;104;p74" descr="image.png"/>
          <p:cNvPicPr preferRelativeResize="0"/>
          <p:nvPr/>
        </p:nvPicPr>
        <p:blipFill rotWithShape="1">
          <a:blip r:embed="rId2">
            <a:alphaModFix/>
          </a:blip>
          <a:srcRect r="54556"/>
          <a:stretch/>
        </p:blipFill>
        <p:spPr>
          <a:xfrm>
            <a:off x="-1" y="0"/>
            <a:ext cx="4154489" cy="6858000"/>
          </a:xfrm>
          <a:prstGeom prst="rect">
            <a:avLst/>
          </a:prstGeom>
          <a:noFill/>
          <a:ln>
            <a:noFill/>
          </a:ln>
        </p:spPr>
      </p:pic>
      <p:sp>
        <p:nvSpPr>
          <p:cNvPr id="105" name="Google Shape;105;p7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1_Text Headline">
  <p:cSld name="1_Text Headline">
    <p:bg>
      <p:bgPr>
        <a:solidFill>
          <a:schemeClr val="dk1"/>
        </a:solidFill>
        <a:effectLst/>
      </p:bgPr>
    </p:bg>
    <p:spTree>
      <p:nvGrpSpPr>
        <p:cNvPr id="1" name="Shape 106"/>
        <p:cNvGrpSpPr/>
        <p:nvPr/>
      </p:nvGrpSpPr>
      <p:grpSpPr>
        <a:xfrm>
          <a:off x="0" y="0"/>
          <a:ext cx="0" cy="0"/>
          <a:chOff x="0" y="0"/>
          <a:chExt cx="0" cy="0"/>
        </a:xfrm>
      </p:grpSpPr>
      <p:sp>
        <p:nvSpPr>
          <p:cNvPr id="107" name="Google Shape;107;p99"/>
          <p:cNvSpPr txBox="1">
            <a:spLocks noGrp="1"/>
          </p:cNvSpPr>
          <p:nvPr>
            <p:ph type="sldNum" idx="12"/>
          </p:nvPr>
        </p:nvSpPr>
        <p:spPr>
          <a:xfrm>
            <a:off x="18084800" y="12846993"/>
            <a:ext cx="5689600" cy="461665"/>
          </a:xfrm>
          <a:prstGeom prst="rect">
            <a:avLst/>
          </a:prstGeom>
          <a:noFill/>
          <a:ln>
            <a:noFill/>
          </a:ln>
        </p:spPr>
        <p:txBody>
          <a:bodyPr spcFirstLastPara="1" wrap="square" lIns="91425" tIns="45700" rIns="91425" bIns="45700" anchor="ctr" anchorCtr="0">
            <a:spAutoFit/>
          </a:bodyPr>
          <a:lstStyle>
            <a:lvl1pPr marL="0" marR="0" lvl="0"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fr-FR"/>
              <a:t>‹N°›</a:t>
            </a:fld>
            <a:endParaRPr/>
          </a:p>
        </p:txBody>
      </p:sp>
      <p:pic>
        <p:nvPicPr>
          <p:cNvPr id="108" name="Google Shape;108;p99" descr="C:\Users\Jon\Dropbox\designschool\logo\ac4d_white.png"/>
          <p:cNvPicPr preferRelativeResize="0"/>
          <p:nvPr/>
        </p:nvPicPr>
        <p:blipFill rotWithShape="1">
          <a:blip r:embed="rId2">
            <a:alphaModFix/>
          </a:blip>
          <a:srcRect/>
          <a:stretch/>
        </p:blipFill>
        <p:spPr>
          <a:xfrm>
            <a:off x="685193" y="12600432"/>
            <a:ext cx="1753208" cy="65836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1_Text Headline">
  <p:cSld name="1_Text Headline">
    <p:bg>
      <p:bgPr>
        <a:solidFill>
          <a:schemeClr val="lt1"/>
        </a:solidFill>
        <a:effectLst/>
      </p:bgPr>
    </p:bg>
    <p:spTree>
      <p:nvGrpSpPr>
        <p:cNvPr id="1" name="Shape 113"/>
        <p:cNvGrpSpPr/>
        <p:nvPr/>
      </p:nvGrpSpPr>
      <p:grpSpPr>
        <a:xfrm>
          <a:off x="0" y="0"/>
          <a:ext cx="0" cy="0"/>
          <a:chOff x="0" y="0"/>
          <a:chExt cx="0" cy="0"/>
        </a:xfrm>
      </p:grpSpPr>
      <p:sp>
        <p:nvSpPr>
          <p:cNvPr id="114" name="Google Shape;114;p100"/>
          <p:cNvSpPr txBox="1">
            <a:spLocks noGrp="1"/>
          </p:cNvSpPr>
          <p:nvPr>
            <p:ph type="sldNum" idx="12"/>
          </p:nvPr>
        </p:nvSpPr>
        <p:spPr>
          <a:xfrm>
            <a:off x="18084800" y="12846993"/>
            <a:ext cx="5689600" cy="461665"/>
          </a:xfrm>
          <a:prstGeom prst="rect">
            <a:avLst/>
          </a:prstGeom>
          <a:noFill/>
          <a:ln>
            <a:noFill/>
          </a:ln>
        </p:spPr>
        <p:txBody>
          <a:bodyPr spcFirstLastPara="1" wrap="square" lIns="91425" tIns="45700" rIns="91425" bIns="45700" anchor="ctr" anchorCtr="0">
            <a:spAutoFit/>
          </a:bodyPr>
          <a:lstStyle>
            <a:lvl1pPr marL="0" marR="0" lvl="0"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18"/>
        <p:cNvGrpSpPr/>
        <p:nvPr/>
      </p:nvGrpSpPr>
      <p:grpSpPr>
        <a:xfrm>
          <a:off x="0" y="0"/>
          <a:ext cx="0" cy="0"/>
          <a:chOff x="0" y="0"/>
          <a:chExt cx="0" cy="0"/>
        </a:xfrm>
      </p:grpSpPr>
      <p:sp>
        <p:nvSpPr>
          <p:cNvPr id="19" name="Google Shape;19;p55"/>
          <p:cNvSpPr>
            <a:spLocks noGrp="1"/>
          </p:cNvSpPr>
          <p:nvPr>
            <p:ph type="pic" idx="2"/>
          </p:nvPr>
        </p:nvSpPr>
        <p:spPr>
          <a:xfrm>
            <a:off x="0" y="0"/>
            <a:ext cx="24384000" cy="16264467"/>
          </a:xfrm>
          <a:prstGeom prst="rect">
            <a:avLst/>
          </a:prstGeom>
          <a:noFill/>
          <a:ln>
            <a:noFill/>
          </a:ln>
        </p:spPr>
      </p:sp>
      <p:sp>
        <p:nvSpPr>
          <p:cNvPr id="20" name="Google Shape;20;p5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21"/>
        <p:cNvGrpSpPr/>
        <p:nvPr/>
      </p:nvGrpSpPr>
      <p:grpSpPr>
        <a:xfrm>
          <a:off x="0" y="0"/>
          <a:ext cx="0" cy="0"/>
          <a:chOff x="0" y="0"/>
          <a:chExt cx="0" cy="0"/>
        </a:xfrm>
      </p:grpSpPr>
      <p:sp>
        <p:nvSpPr>
          <p:cNvPr id="22" name="Google Shape;22;p57"/>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3" name="Google Shape;23;p57"/>
          <p:cNvSpPr txBox="1">
            <a:spLocks noGrp="1"/>
          </p:cNvSpPr>
          <p:nvPr>
            <p:ph type="dt" idx="10"/>
          </p:nvPr>
        </p:nvSpPr>
        <p:spPr>
          <a:xfrm>
            <a:off x="6430437" y="12487276"/>
            <a:ext cx="8352366" cy="4191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9pPr>
          </a:lstStyle>
          <a:p>
            <a:endParaRPr/>
          </a:p>
        </p:txBody>
      </p:sp>
      <p:sp>
        <p:nvSpPr>
          <p:cNvPr id="24" name="Google Shape;24;p57"/>
          <p:cNvSpPr txBox="1">
            <a:spLocks noGrp="1"/>
          </p:cNvSpPr>
          <p:nvPr>
            <p:ph type="ftr" idx="11"/>
          </p:nvPr>
        </p:nvSpPr>
        <p:spPr>
          <a:xfrm>
            <a:off x="6430437" y="11826879"/>
            <a:ext cx="8064498" cy="663574"/>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9pPr>
          </a:lstStyle>
          <a:p>
            <a:endParaRPr/>
          </a:p>
        </p:txBody>
      </p:sp>
      <p:sp>
        <p:nvSpPr>
          <p:cNvPr id="25" name="Google Shape;25;p57"/>
          <p:cNvSpPr txBox="1">
            <a:spLocks noGrp="1"/>
          </p:cNvSpPr>
          <p:nvPr>
            <p:ph type="sldNum" idx="12"/>
          </p:nvPr>
        </p:nvSpPr>
        <p:spPr>
          <a:xfrm>
            <a:off x="22727973" y="12077703"/>
            <a:ext cx="602729" cy="471924"/>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26"/>
        <p:cNvGrpSpPr/>
        <p:nvPr/>
      </p:nvGrpSpPr>
      <p:grpSpPr>
        <a:xfrm>
          <a:off x="0" y="0"/>
          <a:ext cx="0" cy="0"/>
          <a:chOff x="0" y="0"/>
          <a:chExt cx="0" cy="0"/>
        </a:xfrm>
      </p:grpSpPr>
      <p:sp>
        <p:nvSpPr>
          <p:cNvPr id="27" name="Google Shape;27;p54"/>
          <p:cNvSpPr txBox="1">
            <a:spLocks noGrp="1"/>
          </p:cNvSpPr>
          <p:nvPr>
            <p:ph type="title"/>
          </p:nvPr>
        </p:nvSpPr>
        <p:spPr>
          <a:xfrm>
            <a:off x="1676400" y="730250"/>
            <a:ext cx="21031200" cy="2651126"/>
          </a:xfrm>
          <a:prstGeom prst="rect">
            <a:avLst/>
          </a:prstGeom>
          <a:noFill/>
          <a:ln>
            <a:noFill/>
          </a:ln>
        </p:spPr>
        <p:txBody>
          <a:bodyPr spcFirstLastPara="1" wrap="square" lIns="91425" tIns="91425" rIns="91425" bIns="91425" anchor="ctr" anchorCtr="0">
            <a:normAutofit/>
          </a:bodyPr>
          <a:lstStyle>
            <a:lvl1pPr lvl="0" algn="l">
              <a:lnSpc>
                <a:spcPct val="90000"/>
              </a:lnSpc>
              <a:spcBef>
                <a:spcPts val="0"/>
              </a:spcBef>
              <a:spcAft>
                <a:spcPts val="0"/>
              </a:spcAft>
              <a:buClr>
                <a:srgbClr val="000000"/>
              </a:buClr>
              <a:buSzPts val="8800"/>
              <a:buFont typeface="Calibri"/>
              <a:buNone/>
              <a:defRPr sz="8800">
                <a:latin typeface="Calibri"/>
                <a:ea typeface="Calibri"/>
                <a:cs typeface="Calibri"/>
                <a:sym typeface="Calibri"/>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8" name="Google Shape;28;p54"/>
          <p:cNvSpPr txBox="1">
            <a:spLocks noGrp="1"/>
          </p:cNvSpPr>
          <p:nvPr>
            <p:ph type="body" idx="1"/>
          </p:nvPr>
        </p:nvSpPr>
        <p:spPr>
          <a:xfrm>
            <a:off x="1676400" y="3651250"/>
            <a:ext cx="21031200" cy="8702676"/>
          </a:xfrm>
          <a:prstGeom prst="rect">
            <a:avLst/>
          </a:prstGeom>
          <a:noFill/>
          <a:ln>
            <a:noFill/>
          </a:ln>
        </p:spPr>
        <p:txBody>
          <a:bodyPr spcFirstLastPara="1" wrap="square" lIns="91425" tIns="91425" rIns="91425" bIns="91425" anchor="t" anchorCtr="0">
            <a:normAutofit/>
          </a:bodyPr>
          <a:lstStyle>
            <a:lvl1pPr marL="457200" lvl="0" indent="-5842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1pPr>
            <a:lvl2pPr marL="914400" lvl="1" indent="-5842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2pPr>
            <a:lvl3pPr marL="1371600" lvl="2" indent="-5842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3pPr>
            <a:lvl4pPr marL="1828800" lvl="3" indent="-5842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4pPr>
            <a:lvl5pPr marL="2286000" lvl="4" indent="-5842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29" name="Google Shape;29;p54"/>
          <p:cNvSpPr txBox="1">
            <a:spLocks noGrp="1"/>
          </p:cNvSpPr>
          <p:nvPr>
            <p:ph type="sldNum" idx="12"/>
          </p:nvPr>
        </p:nvSpPr>
        <p:spPr>
          <a:xfrm>
            <a:off x="22203052" y="12802235"/>
            <a:ext cx="504548" cy="55118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30"/>
        <p:cNvGrpSpPr/>
        <p:nvPr/>
      </p:nvGrpSpPr>
      <p:grpSpPr>
        <a:xfrm>
          <a:off x="0" y="0"/>
          <a:ext cx="0" cy="0"/>
          <a:chOff x="0" y="0"/>
          <a:chExt cx="0" cy="0"/>
        </a:xfrm>
      </p:grpSpPr>
      <p:sp>
        <p:nvSpPr>
          <p:cNvPr id="31" name="Google Shape;31;p58"/>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8500"/>
              <a:buFont typeface="Georgia"/>
              <a:buNone/>
              <a:defRPr sz="8500">
                <a:latin typeface="Georgia"/>
                <a:ea typeface="Georgia"/>
                <a:cs typeface="Georgia"/>
                <a:sym typeface="Georgi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2" name="Google Shape;32;p58"/>
          <p:cNvSpPr/>
          <p:nvPr/>
        </p:nvSpPr>
        <p:spPr>
          <a:xfrm>
            <a:off x="20263201" y="-32926"/>
            <a:ext cx="1080001" cy="3600001"/>
          </a:xfrm>
          <a:prstGeom prst="rect">
            <a:avLst/>
          </a:prstGeom>
          <a:solidFill>
            <a:srgbClr val="D5D5D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3" name="Google Shape;33;p58"/>
          <p:cNvSpPr/>
          <p:nvPr/>
        </p:nvSpPr>
        <p:spPr>
          <a:xfrm>
            <a:off x="-1548" y="7746721"/>
            <a:ext cx="1270001" cy="4963347"/>
          </a:xfrm>
          <a:prstGeom prst="rect">
            <a:avLst/>
          </a:prstGeom>
          <a:solidFill>
            <a:srgbClr val="D5D5D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4" name="Google Shape;34;p5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Default">
  <p:cSld name="4_Default">
    <p:spTree>
      <p:nvGrpSpPr>
        <p:cNvPr id="1" name="Shape 35"/>
        <p:cNvGrpSpPr/>
        <p:nvPr/>
      </p:nvGrpSpPr>
      <p:grpSpPr>
        <a:xfrm>
          <a:off x="0" y="0"/>
          <a:ext cx="0" cy="0"/>
          <a:chOff x="0" y="0"/>
          <a:chExt cx="0" cy="0"/>
        </a:xfrm>
      </p:grpSpPr>
      <p:pic>
        <p:nvPicPr>
          <p:cNvPr id="36" name="Google Shape;36;p59" descr="image.png"/>
          <p:cNvPicPr preferRelativeResize="0"/>
          <p:nvPr/>
        </p:nvPicPr>
        <p:blipFill rotWithShape="1">
          <a:blip r:embed="rId2">
            <a:alphaModFix/>
          </a:blip>
          <a:srcRect r="54556"/>
          <a:stretch/>
        </p:blipFill>
        <p:spPr>
          <a:xfrm>
            <a:off x="0" y="0"/>
            <a:ext cx="8308975" cy="13716000"/>
          </a:xfrm>
          <a:prstGeom prst="rect">
            <a:avLst/>
          </a:prstGeom>
          <a:noFill/>
          <a:ln>
            <a:noFill/>
          </a:ln>
        </p:spPr>
      </p:pic>
      <p:sp>
        <p:nvSpPr>
          <p:cNvPr id="37" name="Google Shape;37;p59"/>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Default">
  <p:cSld name="3_Default">
    <p:spTree>
      <p:nvGrpSpPr>
        <p:cNvPr id="1" name="Shape 38"/>
        <p:cNvGrpSpPr/>
        <p:nvPr/>
      </p:nvGrpSpPr>
      <p:grpSpPr>
        <a:xfrm>
          <a:off x="0" y="0"/>
          <a:ext cx="0" cy="0"/>
          <a:chOff x="0" y="0"/>
          <a:chExt cx="0" cy="0"/>
        </a:xfrm>
      </p:grpSpPr>
      <p:pic>
        <p:nvPicPr>
          <p:cNvPr id="39" name="Google Shape;39;p60" descr="S11_2"/>
          <p:cNvPicPr preferRelativeResize="0"/>
          <p:nvPr/>
        </p:nvPicPr>
        <p:blipFill rotWithShape="1">
          <a:blip r:embed="rId2">
            <a:alphaModFix/>
          </a:blip>
          <a:srcRect l="5868" r="53334"/>
          <a:stretch/>
        </p:blipFill>
        <p:spPr>
          <a:xfrm>
            <a:off x="1066800" y="-12700"/>
            <a:ext cx="7461250" cy="13716000"/>
          </a:xfrm>
          <a:prstGeom prst="rect">
            <a:avLst/>
          </a:prstGeom>
          <a:noFill/>
          <a:ln>
            <a:noFill/>
          </a:ln>
        </p:spPr>
      </p:pic>
      <p:sp>
        <p:nvSpPr>
          <p:cNvPr id="40" name="Google Shape;40;p60"/>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41"/>
        <p:cNvGrpSpPr/>
        <p:nvPr/>
      </p:nvGrpSpPr>
      <p:grpSpPr>
        <a:xfrm>
          <a:off x="0" y="0"/>
          <a:ext cx="0" cy="0"/>
          <a:chOff x="0" y="0"/>
          <a:chExt cx="0" cy="0"/>
        </a:xfrm>
      </p:grpSpPr>
      <p:pic>
        <p:nvPicPr>
          <p:cNvPr id="42" name="Google Shape;42;p61" descr="image.png"/>
          <p:cNvPicPr preferRelativeResize="0"/>
          <p:nvPr/>
        </p:nvPicPr>
        <p:blipFill rotWithShape="1">
          <a:blip r:embed="rId2">
            <a:alphaModFix/>
          </a:blip>
          <a:srcRect r="36539"/>
          <a:stretch/>
        </p:blipFill>
        <p:spPr>
          <a:xfrm>
            <a:off x="0" y="0"/>
            <a:ext cx="11604625" cy="13716000"/>
          </a:xfrm>
          <a:prstGeom prst="rect">
            <a:avLst/>
          </a:prstGeom>
          <a:noFill/>
          <a:ln>
            <a:noFill/>
          </a:ln>
        </p:spPr>
      </p:pic>
      <p:sp>
        <p:nvSpPr>
          <p:cNvPr id="43" name="Google Shape;43;p61"/>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1pPr>
            <a:lvl2pPr marR="0" lvl="1"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2pPr>
            <a:lvl3pPr marR="0" lvl="2"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3pPr>
            <a:lvl4pPr marR="0" lvl="3"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4pPr>
            <a:lvl5pPr marR="0" lvl="4"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5pPr>
            <a:lvl6pPr marR="0" lvl="5"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6pPr>
            <a:lvl7pPr marR="0" lvl="6"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7pPr>
            <a:lvl8pPr marR="0" lvl="7"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8pPr>
            <a:lvl9pPr marR="0" lvl="8"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9pPr>
          </a:lstStyle>
          <a:p>
            <a:endParaRPr/>
          </a:p>
        </p:txBody>
      </p:sp>
      <p:sp>
        <p:nvSpPr>
          <p:cNvPr id="7" name="Google Shape;7;p51"/>
          <p:cNvSpPr txBox="1">
            <a:spLocks noGrp="1"/>
          </p:cNvSpPr>
          <p:nvPr>
            <p:ph type="body" idx="1"/>
          </p:nvPr>
        </p:nvSpPr>
        <p:spPr>
          <a:xfrm>
            <a:off x="1689100" y="3149600"/>
            <a:ext cx="21005800" cy="9296400"/>
          </a:xfrm>
          <a:prstGeom prst="rect">
            <a:avLst/>
          </a:prstGeom>
          <a:noFill/>
          <a:ln>
            <a:noFill/>
          </a:ln>
        </p:spPr>
        <p:txBody>
          <a:bodyPr spcFirstLastPara="1" wrap="square" lIns="50800" tIns="50800" rIns="50800" bIns="50800" anchor="ctr" anchorCtr="0">
            <a:normAutofit/>
          </a:bodyPr>
          <a:lstStyle>
            <a:lvl1pPr marL="457200" marR="0" lvl="0"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1pPr>
            <a:lvl2pPr marL="914400" marR="0" lvl="1"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2pPr>
            <a:lvl3pPr marL="1371600" marR="0" lvl="2"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3pPr>
            <a:lvl4pPr marL="1828800" marR="0" lvl="3"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4pPr>
            <a:lvl5pPr marL="2286000" marR="0" lvl="4"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5pPr>
            <a:lvl6pPr marL="2743200" marR="0" lvl="5"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6pPr>
            <a:lvl7pPr marL="3200400" marR="0" lvl="6"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7pPr>
            <a:lvl8pPr marL="3657600" marR="0" lvl="7"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8pPr>
            <a:lvl9pPr marL="4114800" marR="0" lvl="8"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9pPr>
          </a:lstStyle>
          <a:p>
            <a:endParaRPr/>
          </a:p>
        </p:txBody>
      </p:sp>
      <p:sp>
        <p:nvSpPr>
          <p:cNvPr id="8" name="Google Shape;8;p5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
        <p:cNvGrpSpPr/>
        <p:nvPr/>
      </p:nvGrpSpPr>
      <p:grpSpPr>
        <a:xfrm>
          <a:off x="0" y="0"/>
          <a:ext cx="0" cy="0"/>
          <a:chOff x="0" y="0"/>
          <a:chExt cx="0" cy="0"/>
        </a:xfrm>
      </p:grpSpPr>
      <p:sp>
        <p:nvSpPr>
          <p:cNvPr id="110" name="Google Shape;110;p98"/>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1pPr>
            <a:lvl2pPr marR="0" lvl="1"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2pPr>
            <a:lvl3pPr marR="0" lvl="2"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3pPr>
            <a:lvl4pPr marR="0" lvl="3"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4pPr>
            <a:lvl5pPr marR="0" lvl="4"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5pPr>
            <a:lvl6pPr marR="0" lvl="5"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6pPr>
            <a:lvl7pPr marR="0" lvl="6"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7pPr>
            <a:lvl8pPr marR="0" lvl="7"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8pPr>
            <a:lvl9pPr marR="0" lvl="8"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9pPr>
          </a:lstStyle>
          <a:p>
            <a:endParaRPr/>
          </a:p>
        </p:txBody>
      </p:sp>
      <p:sp>
        <p:nvSpPr>
          <p:cNvPr id="111" name="Google Shape;111;p98"/>
          <p:cNvSpPr txBox="1">
            <a:spLocks noGrp="1"/>
          </p:cNvSpPr>
          <p:nvPr>
            <p:ph type="body" idx="1"/>
          </p:nvPr>
        </p:nvSpPr>
        <p:spPr>
          <a:xfrm>
            <a:off x="1689100" y="3149600"/>
            <a:ext cx="21005800" cy="9296400"/>
          </a:xfrm>
          <a:prstGeom prst="rect">
            <a:avLst/>
          </a:prstGeom>
          <a:noFill/>
          <a:ln>
            <a:noFill/>
          </a:ln>
        </p:spPr>
        <p:txBody>
          <a:bodyPr spcFirstLastPara="1" wrap="square" lIns="50800" tIns="50800" rIns="50800" bIns="50800" anchor="ctr" anchorCtr="0">
            <a:normAutofit/>
          </a:bodyPr>
          <a:lstStyle>
            <a:lvl1pPr marL="457200" marR="0" lvl="0"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1pPr>
            <a:lvl2pPr marL="914400" marR="0" lvl="1"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2pPr>
            <a:lvl3pPr marL="1371600" marR="0" lvl="2"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3pPr>
            <a:lvl4pPr marL="1828800" marR="0" lvl="3"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4pPr>
            <a:lvl5pPr marL="2286000" marR="0" lvl="4"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5pPr>
            <a:lvl6pPr marL="2743200" marR="0" lvl="5"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6pPr>
            <a:lvl7pPr marL="3200400" marR="0" lvl="6"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7pPr>
            <a:lvl8pPr marL="3657600" marR="0" lvl="7"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8pPr>
            <a:lvl9pPr marL="4114800" marR="0" lvl="8"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9pPr>
          </a:lstStyle>
          <a:p>
            <a:endParaRPr/>
          </a:p>
        </p:txBody>
      </p:sp>
      <p:sp>
        <p:nvSpPr>
          <p:cNvPr id="112" name="Google Shape;112;p9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jTageuhPfA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doi.org/10.1017/dsj.2017.1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68.jpg"/><Relationship Id="rId4" Type="http://schemas.openxmlformats.org/officeDocument/2006/relationships/image" Target="../media/image67.jp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7.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7.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92.jpg"/><Relationship Id="rId5" Type="http://schemas.openxmlformats.org/officeDocument/2006/relationships/image" Target="../media/image91.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g"/><Relationship Id="rId7"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96.png"/><Relationship Id="rId11" Type="http://schemas.openxmlformats.org/officeDocument/2006/relationships/image" Target="../media/image101.jp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gif"/><Relationship Id="rId9"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14.xml"/><Relationship Id="rId5" Type="http://schemas.openxmlformats.org/officeDocument/2006/relationships/image" Target="../media/image104.png"/><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jpg"/><Relationship Id="rId12" Type="http://schemas.openxmlformats.org/officeDocument/2006/relationships/image" Target="../media/image114.jp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108.jp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jpg"/></Relationships>
</file>

<file path=ppt/slides/_rels/slide61.xml.rels><?xml version="1.0" encoding="UTF-8" standalone="yes"?>
<Relationships xmlns="http://schemas.openxmlformats.org/package/2006/relationships"><Relationship Id="rId8" Type="http://schemas.openxmlformats.org/officeDocument/2006/relationships/image" Target="../media/image122.gif"/><Relationship Id="rId3" Type="http://schemas.openxmlformats.org/officeDocument/2006/relationships/image" Target="../media/image117.png"/><Relationship Id="rId7" Type="http://schemas.openxmlformats.org/officeDocument/2006/relationships/image" Target="../media/image121.jpg"/><Relationship Id="rId12" Type="http://schemas.openxmlformats.org/officeDocument/2006/relationships/image" Target="../media/image126.png"/><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jp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1.xml"/><Relationship Id="rId5" Type="http://schemas.openxmlformats.org/officeDocument/2006/relationships/image" Target="../media/image129.png"/><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30.png"/><Relationship Id="rId7" Type="http://schemas.openxmlformats.org/officeDocument/2006/relationships/image" Target="../media/image49.jp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hyperlink" Target="http://www.instructables.com/id/Laser-Cut-a-3D-object-using-123D-Make/" TargetMode="External"/><Relationship Id="rId11" Type="http://schemas.openxmlformats.org/officeDocument/2006/relationships/image" Target="../media/image135.png"/><Relationship Id="rId5" Type="http://schemas.openxmlformats.org/officeDocument/2006/relationships/image" Target="../media/image132.png"/><Relationship Id="rId10" Type="http://schemas.openxmlformats.org/officeDocument/2006/relationships/image" Target="../media/image134.png"/><Relationship Id="rId4" Type="http://schemas.openxmlformats.org/officeDocument/2006/relationships/image" Target="../media/image131.png"/><Relationship Id="rId9" Type="http://schemas.openxmlformats.org/officeDocument/2006/relationships/image" Target="../media/image133.png"/></Relationships>
</file>

<file path=ppt/slides/_rels/slide6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1.png"/><Relationship Id="rId18" Type="http://schemas.openxmlformats.org/officeDocument/2006/relationships/hyperlink" Target="https://www.autodesk.com/products/fusion-360/students-teachers-educators" TargetMode="External"/><Relationship Id="rId3" Type="http://schemas.openxmlformats.org/officeDocument/2006/relationships/image" Target="../media/image130.png"/><Relationship Id="rId7" Type="http://schemas.openxmlformats.org/officeDocument/2006/relationships/image" Target="../media/image136.jpg"/><Relationship Id="rId12" Type="http://schemas.openxmlformats.org/officeDocument/2006/relationships/image" Target="../media/image140.jpg"/><Relationship Id="rId17" Type="http://schemas.openxmlformats.org/officeDocument/2006/relationships/image" Target="../media/image135.png"/><Relationship Id="rId2" Type="http://schemas.openxmlformats.org/officeDocument/2006/relationships/notesSlide" Target="../notesSlides/notesSlide64.xml"/><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hyperlink" Target="http://www.instructables.com/id/Vectorizing-Drawings-for-Laser-Engraving-and-Cutti-1/" TargetMode="External"/><Relationship Id="rId11" Type="http://schemas.openxmlformats.org/officeDocument/2006/relationships/image" Target="../media/image139.png"/><Relationship Id="rId5" Type="http://schemas.openxmlformats.org/officeDocument/2006/relationships/image" Target="../media/image132.png"/><Relationship Id="rId15" Type="http://schemas.openxmlformats.org/officeDocument/2006/relationships/image" Target="../media/image143.jpg"/><Relationship Id="rId10" Type="http://schemas.openxmlformats.org/officeDocument/2006/relationships/image" Target="../media/image138.jpg"/><Relationship Id="rId4" Type="http://schemas.openxmlformats.org/officeDocument/2006/relationships/image" Target="../media/image131.png"/><Relationship Id="rId9" Type="http://schemas.openxmlformats.org/officeDocument/2006/relationships/image" Target="../media/image133.png"/><Relationship Id="rId14" Type="http://schemas.openxmlformats.org/officeDocument/2006/relationships/image" Target="../media/image142.jpg"/></Relationships>
</file>

<file path=ppt/slides/_rels/slide65.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hyperlink" Target="http://www.makercase.com/" TargetMode="External"/><Relationship Id="rId3" Type="http://schemas.openxmlformats.org/officeDocument/2006/relationships/image" Target="../media/image130.png"/><Relationship Id="rId7" Type="http://schemas.openxmlformats.org/officeDocument/2006/relationships/image" Target="../media/image146.png"/><Relationship Id="rId12" Type="http://schemas.openxmlformats.org/officeDocument/2006/relationships/hyperlink" Target="http://www.instructables.com/id/The-Ultimate-Guide-to-Laser-cut-Box-Generators/" TargetMode="Externa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45.png"/><Relationship Id="rId11" Type="http://schemas.openxmlformats.org/officeDocument/2006/relationships/image" Target="../media/image148.png"/><Relationship Id="rId5" Type="http://schemas.openxmlformats.org/officeDocument/2006/relationships/image" Target="../media/image132.png"/><Relationship Id="rId10" Type="http://schemas.openxmlformats.org/officeDocument/2006/relationships/image" Target="../media/image147.jpg"/><Relationship Id="rId4" Type="http://schemas.openxmlformats.org/officeDocument/2006/relationships/image" Target="../media/image131.png"/><Relationship Id="rId9" Type="http://schemas.openxmlformats.org/officeDocument/2006/relationships/image" Target="../media/image135.png"/><Relationship Id="rId14" Type="http://schemas.openxmlformats.org/officeDocument/2006/relationships/hyperlink" Target="http://jeromeleary.com/laser/"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www.instructables.com/id/Joinery-Joints-for-Laser-Cut-Assemblies/" TargetMode="External"/><Relationship Id="rId3" Type="http://schemas.openxmlformats.org/officeDocument/2006/relationships/image" Target="../media/image130.png"/><Relationship Id="rId7"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49.jpg"/><Relationship Id="rId4" Type="http://schemas.openxmlformats.org/officeDocument/2006/relationships/image" Target="../media/image131.png"/><Relationship Id="rId9" Type="http://schemas.openxmlformats.org/officeDocument/2006/relationships/hyperlink" Target="https://clementzheng.github.io/joinery/"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hyperlink" Target="https://woodgears.ca/gear_cutting/template.html" TargetMode="External"/><Relationship Id="rId3" Type="http://schemas.openxmlformats.org/officeDocument/2006/relationships/image" Target="../media/image130.png"/><Relationship Id="rId7" Type="http://schemas.openxmlformats.org/officeDocument/2006/relationships/image" Target="../media/image146.png"/><Relationship Id="rId12" Type="http://schemas.openxmlformats.org/officeDocument/2006/relationships/hyperlink" Target="http://geargenerator.com/#200,200,100,6,1,0,0,4,1,8,2,4,27,-90,0,0,16,4,4,27,-60,1,1,12,1,12,20,-60,2,0,60,5,12,20,0,0,0,2,-563"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48.png"/><Relationship Id="rId5" Type="http://schemas.openxmlformats.org/officeDocument/2006/relationships/image" Target="../media/image132.png"/><Relationship Id="rId10" Type="http://schemas.openxmlformats.org/officeDocument/2006/relationships/image" Target="../media/image151.jpg"/><Relationship Id="rId4" Type="http://schemas.openxmlformats.org/officeDocument/2006/relationships/image" Target="../media/image131.png"/><Relationship Id="rId9" Type="http://schemas.openxmlformats.org/officeDocument/2006/relationships/image" Target="../media/image135.png"/></Relationships>
</file>

<file path=ppt/slides/_rels/slide6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30.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notesSlide" Target="../notesSlides/notesSlide68.xml"/><Relationship Id="rId1" Type="http://schemas.openxmlformats.org/officeDocument/2006/relationships/slideLayout" Target="../slideLayouts/slideLayout8.xml"/><Relationship Id="rId6" Type="http://schemas.openxmlformats.org/officeDocument/2006/relationships/image" Target="../media/image135.png"/><Relationship Id="rId11" Type="http://schemas.openxmlformats.org/officeDocument/2006/relationships/image" Target="../media/image157.png"/><Relationship Id="rId5" Type="http://schemas.openxmlformats.org/officeDocument/2006/relationships/image" Target="../media/image152.png"/><Relationship Id="rId10" Type="http://schemas.openxmlformats.org/officeDocument/2006/relationships/image" Target="../media/image156.png"/><Relationship Id="rId4" Type="http://schemas.openxmlformats.org/officeDocument/2006/relationships/image" Target="../media/image131.png"/><Relationship Id="rId9" Type="http://schemas.openxmlformats.org/officeDocument/2006/relationships/image" Target="../media/image155.jpg"/></Relationships>
</file>

<file path=ppt/slides/_rels/slide6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61.png"/><Relationship Id="rId12" Type="http://schemas.openxmlformats.org/officeDocument/2006/relationships/hyperlink" Target="https://www.instructables.com/" TargetMode="External"/><Relationship Id="rId2" Type="http://schemas.openxmlformats.org/officeDocument/2006/relationships/notesSlide" Target="../notesSlides/notesSlide69.xml"/><Relationship Id="rId1" Type="http://schemas.openxmlformats.org/officeDocument/2006/relationships/slideLayout" Target="../slideLayouts/slideLayout8.xml"/><Relationship Id="rId6" Type="http://schemas.openxmlformats.org/officeDocument/2006/relationships/image" Target="../media/image160.png"/><Relationship Id="rId11" Type="http://schemas.openxmlformats.org/officeDocument/2006/relationships/hyperlink" Target="https://www.thingiverse.com/" TargetMode="External"/><Relationship Id="rId5" Type="http://schemas.openxmlformats.org/officeDocument/2006/relationships/image" Target="../media/image159.png"/><Relationship Id="rId10" Type="http://schemas.openxmlformats.org/officeDocument/2006/relationships/image" Target="../media/image163.png"/><Relationship Id="rId4" Type="http://schemas.openxmlformats.org/officeDocument/2006/relationships/image" Target="../media/image131.png"/><Relationship Id="rId9" Type="http://schemas.openxmlformats.org/officeDocument/2006/relationships/image" Target="../media/image162.jp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png"/></Relationships>
</file>

<file path=ppt/slides/_rels/slide70.xml.rels><?xml version="1.0" encoding="UTF-8" standalone="yes"?>
<Relationships xmlns="http://schemas.openxmlformats.org/package/2006/relationships"><Relationship Id="rId8" Type="http://schemas.openxmlformats.org/officeDocument/2006/relationships/image" Target="../media/image166.jpg"/><Relationship Id="rId3" Type="http://schemas.openxmlformats.org/officeDocument/2006/relationships/image" Target="../media/image130.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8.xml"/><Relationship Id="rId6" Type="http://schemas.openxmlformats.org/officeDocument/2006/relationships/image" Target="../media/image165.png"/><Relationship Id="rId11" Type="http://schemas.openxmlformats.org/officeDocument/2006/relationships/image" Target="../media/image168.png"/><Relationship Id="rId5" Type="http://schemas.openxmlformats.org/officeDocument/2006/relationships/image" Target="../media/image164.jpg"/><Relationship Id="rId10" Type="http://schemas.openxmlformats.org/officeDocument/2006/relationships/image" Target="../media/image167.jpg"/><Relationship Id="rId4" Type="http://schemas.openxmlformats.org/officeDocument/2006/relationships/image" Target="../media/image131.png"/><Relationship Id="rId9" Type="http://schemas.openxmlformats.org/officeDocument/2006/relationships/image" Target="../media/image163.png"/></Relationships>
</file>

<file path=ppt/slides/_rels/slide71.xml.rels><?xml version="1.0" encoding="UTF-8" standalone="yes"?>
<Relationships xmlns="http://schemas.openxmlformats.org/package/2006/relationships"><Relationship Id="rId8" Type="http://schemas.openxmlformats.org/officeDocument/2006/relationships/hyperlink" Target="https://holusion.com/en/index" TargetMode="External"/><Relationship Id="rId3" Type="http://schemas.openxmlformats.org/officeDocument/2006/relationships/image" Target="../media/image130.png"/><Relationship Id="rId7"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10.xml"/><Relationship Id="rId6" Type="http://schemas.openxmlformats.org/officeDocument/2006/relationships/image" Target="../media/image169.jpg"/><Relationship Id="rId5"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71.png"/></Relationships>
</file>

<file path=ppt/slides/_rels/slide72.xml.rels><?xml version="1.0" encoding="UTF-8" standalone="yes"?>
<Relationships xmlns="http://schemas.openxmlformats.org/package/2006/relationships"><Relationship Id="rId8" Type="http://schemas.openxmlformats.org/officeDocument/2006/relationships/hyperlink" Target="https://www.intuilab.com/" TargetMode="External"/><Relationship Id="rId3" Type="http://schemas.openxmlformats.org/officeDocument/2006/relationships/image" Target="../media/image130.png"/><Relationship Id="rId7" Type="http://schemas.openxmlformats.org/officeDocument/2006/relationships/image" Target="../media/image170.png"/><Relationship Id="rId2" Type="http://schemas.openxmlformats.org/officeDocument/2006/relationships/notesSlide" Target="../notesSlides/notesSlide72.xml"/><Relationship Id="rId1" Type="http://schemas.openxmlformats.org/officeDocument/2006/relationships/slideLayout" Target="../slideLayouts/slideLayout10.xml"/><Relationship Id="rId6" Type="http://schemas.openxmlformats.org/officeDocument/2006/relationships/image" Target="../media/image172.jpg"/><Relationship Id="rId5"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73.png"/></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70.png"/><Relationship Id="rId2" Type="http://schemas.openxmlformats.org/officeDocument/2006/relationships/notesSlide" Target="../notesSlides/notesSlide73.xml"/><Relationship Id="rId1" Type="http://schemas.openxmlformats.org/officeDocument/2006/relationships/slideLayout" Target="../slideLayouts/slideLayout10.xml"/><Relationship Id="rId6" Type="http://schemas.openxmlformats.org/officeDocument/2006/relationships/image" Target="../media/image174.jpg"/><Relationship Id="rId5" Type="http://schemas.openxmlformats.org/officeDocument/2006/relationships/image" Target="../media/image135.png"/><Relationship Id="rId4" Type="http://schemas.openxmlformats.org/officeDocument/2006/relationships/image" Target="../media/image131.png"/></Relationships>
</file>

<file path=ppt/slides/_rels/slide74.xml.rels><?xml version="1.0" encoding="UTF-8" standalone="yes"?>
<Relationships xmlns="http://schemas.openxmlformats.org/package/2006/relationships"><Relationship Id="rId8" Type="http://schemas.openxmlformats.org/officeDocument/2006/relationships/hyperlink" Target="https://unity3d.com/fr/" TargetMode="External"/><Relationship Id="rId13" Type="http://schemas.openxmlformats.org/officeDocument/2006/relationships/image" Target="../media/image180.png"/><Relationship Id="rId3" Type="http://schemas.openxmlformats.org/officeDocument/2006/relationships/image" Target="../media/image130.png"/><Relationship Id="rId7" Type="http://schemas.openxmlformats.org/officeDocument/2006/relationships/image" Target="../media/image176.png"/><Relationship Id="rId12" Type="http://schemas.openxmlformats.org/officeDocument/2006/relationships/hyperlink" Target="https://www.unrealengine.com/en-US/what-is-unreal-engine-4" TargetMode="External"/><Relationship Id="rId2" Type="http://schemas.openxmlformats.org/officeDocument/2006/relationships/notesSlide" Target="../notesSlides/notesSlide74.xml"/><Relationship Id="rId1" Type="http://schemas.openxmlformats.org/officeDocument/2006/relationships/slideLayout" Target="../slideLayouts/slideLayout10.xml"/><Relationship Id="rId6" Type="http://schemas.openxmlformats.org/officeDocument/2006/relationships/image" Target="../media/image175.jpg"/><Relationship Id="rId11" Type="http://schemas.openxmlformats.org/officeDocument/2006/relationships/image" Target="../media/image179.png"/><Relationship Id="rId5" Type="http://schemas.openxmlformats.org/officeDocument/2006/relationships/image" Target="../media/image135.png"/><Relationship Id="rId10" Type="http://schemas.openxmlformats.org/officeDocument/2006/relationships/image" Target="../media/image178.jpg"/><Relationship Id="rId4" Type="http://schemas.openxmlformats.org/officeDocument/2006/relationships/image" Target="../media/image131.png"/><Relationship Id="rId9" Type="http://schemas.openxmlformats.org/officeDocument/2006/relationships/image" Target="../media/image177.jpg"/></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32.jpg"/><Relationship Id="rId18" Type="http://schemas.openxmlformats.org/officeDocument/2006/relationships/image" Target="../media/image37.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hyperlink" Target="https://github.com/LF2L" TargetMode="External"/><Relationship Id="rId17" Type="http://schemas.openxmlformats.org/officeDocument/2006/relationships/image" Target="../media/image36.png"/><Relationship Id="rId2" Type="http://schemas.openxmlformats.org/officeDocument/2006/relationships/notesSlide" Target="../notesSlides/notesSlide8.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4.png"/><Relationship Id="rId10" Type="http://schemas.openxmlformats.org/officeDocument/2006/relationships/image" Target="../media/image30.png"/><Relationship Id="rId19" Type="http://schemas.openxmlformats.org/officeDocument/2006/relationships/image" Target="../media/image38.png"/><Relationship Id="rId4" Type="http://schemas.openxmlformats.org/officeDocument/2006/relationships/image" Target="../media/image26.png"/><Relationship Id="rId9" Type="http://schemas.openxmlformats.org/officeDocument/2006/relationships/image" Target="../media/image19.jpg"/><Relationship Id="rId14" Type="http://schemas.openxmlformats.org/officeDocument/2006/relationships/image" Target="../media/image33.png"/></Relationships>
</file>

<file path=ppt/slides/_rels/slide80.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80.xml"/><Relationship Id="rId1" Type="http://schemas.openxmlformats.org/officeDocument/2006/relationships/slideLayout" Target="../slideLayouts/slideLayout16.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90.png"/></Relationships>
</file>

<file path=ppt/slides/_rels/slide81.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81.xml"/><Relationship Id="rId1" Type="http://schemas.openxmlformats.org/officeDocument/2006/relationships/slideLayout" Target="../slideLayouts/slideLayout16.xml"/><Relationship Id="rId6" Type="http://schemas.openxmlformats.org/officeDocument/2006/relationships/image" Target="../media/image187.png"/><Relationship Id="rId5" Type="http://schemas.openxmlformats.org/officeDocument/2006/relationships/image" Target="../media/image186.pn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png"/></Relationships>
</file>

<file path=ppt/slides/_rels/slide82.xml.rels><?xml version="1.0" encoding="UTF-8" standalone="yes"?>
<Relationships xmlns="http://schemas.openxmlformats.org/package/2006/relationships"><Relationship Id="rId8" Type="http://schemas.openxmlformats.org/officeDocument/2006/relationships/image" Target="../media/image197.jpg"/><Relationship Id="rId3" Type="http://schemas.openxmlformats.org/officeDocument/2006/relationships/image" Target="../media/image192.jpg"/><Relationship Id="rId7" Type="http://schemas.openxmlformats.org/officeDocument/2006/relationships/image" Target="../media/image196.jp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195.jpg"/><Relationship Id="rId5" Type="http://schemas.openxmlformats.org/officeDocument/2006/relationships/image" Target="../media/image194.jpg"/><Relationship Id="rId4" Type="http://schemas.openxmlformats.org/officeDocument/2006/relationships/image" Target="../media/image193.jp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1.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hyperlink" Target="mailto:fabio-alberto.cruz-sanchez@univ-lorraine.fr" TargetMode="External"/><Relationship Id="rId5" Type="http://schemas.openxmlformats.org/officeDocument/2006/relationships/image" Target="../media/image12.jpg"/><Relationship Id="rId4" Type="http://schemas.openxmlformats.org/officeDocument/2006/relationships/image" Target="../media/image200.jpg"/></Relationships>
</file>

<file path=ppt/slides/_rels/slide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
          <p:cNvSpPr/>
          <p:nvPr/>
        </p:nvSpPr>
        <p:spPr>
          <a:xfrm>
            <a:off x="-12078" y="9421239"/>
            <a:ext cx="24408157" cy="3240001"/>
          </a:xfrm>
          <a:prstGeom prst="rect">
            <a:avLst/>
          </a:prstGeom>
          <a:solidFill>
            <a:srgbClr val="7030A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20" name="Google Shape;120;p1"/>
          <p:cNvSpPr txBox="1"/>
          <p:nvPr/>
        </p:nvSpPr>
        <p:spPr>
          <a:xfrm>
            <a:off x="4688228" y="9758836"/>
            <a:ext cx="15557100" cy="2565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11000"/>
              <a:buFont typeface="Avenir"/>
              <a:buNone/>
            </a:pPr>
            <a:r>
              <a:rPr lang="fr-FR" sz="11000" b="1" i="0" u="none" strike="noStrike" cap="none">
                <a:solidFill>
                  <a:srgbClr val="FFFFFF"/>
                </a:solidFill>
                <a:latin typeface="Avenir"/>
                <a:ea typeface="Avenir"/>
                <a:cs typeface="Avenir"/>
                <a:sym typeface="Avenir"/>
              </a:rPr>
              <a:t>Prototyping your Ideas</a:t>
            </a:r>
            <a:endParaRPr sz="3000" b="1"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FFFFFF"/>
              </a:buClr>
              <a:buSzPts val="5000"/>
              <a:buFont typeface="Avenir"/>
              <a:buNone/>
            </a:pPr>
            <a:r>
              <a:rPr lang="fr-FR" sz="5000" b="1" i="0" u="none" strike="noStrike" cap="none">
                <a:solidFill>
                  <a:srgbClr val="FFFFFF"/>
                </a:solidFill>
                <a:latin typeface="Avenir"/>
                <a:ea typeface="Avenir"/>
                <a:cs typeface="Avenir"/>
                <a:sym typeface="Avenir"/>
              </a:rPr>
              <a:t>ENSGSI / ERPI / LF2L</a:t>
            </a:r>
            <a:endParaRPr sz="1400" b="1" i="0" u="none" strike="noStrike" cap="none">
              <a:solidFill>
                <a:srgbClr val="000000"/>
              </a:solidFill>
              <a:latin typeface="Avenir"/>
              <a:ea typeface="Avenir"/>
              <a:cs typeface="Avenir"/>
              <a:sym typeface="Avenir"/>
            </a:endParaRPr>
          </a:p>
        </p:txBody>
      </p:sp>
      <p:pic>
        <p:nvPicPr>
          <p:cNvPr id="121" name="Google Shape;121;p1"/>
          <p:cNvPicPr preferRelativeResize="0"/>
          <p:nvPr/>
        </p:nvPicPr>
        <p:blipFill rotWithShape="1">
          <a:blip r:embed="rId3">
            <a:alphaModFix/>
          </a:blip>
          <a:srcRect/>
          <a:stretch/>
        </p:blipFill>
        <p:spPr>
          <a:xfrm>
            <a:off x="-11734" y="12749871"/>
            <a:ext cx="24407469" cy="966129"/>
          </a:xfrm>
          <a:prstGeom prst="rect">
            <a:avLst/>
          </a:prstGeom>
          <a:noFill/>
          <a:ln>
            <a:noFill/>
          </a:ln>
        </p:spPr>
      </p:pic>
      <p:sp>
        <p:nvSpPr>
          <p:cNvPr id="122" name="Google Shape;122;p1"/>
          <p:cNvSpPr txBox="1"/>
          <p:nvPr/>
        </p:nvSpPr>
        <p:spPr>
          <a:xfrm>
            <a:off x="11949402" y="1901568"/>
            <a:ext cx="11630100" cy="1795363"/>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1000"/>
              <a:buFont typeface="Avenir"/>
              <a:buNone/>
            </a:pPr>
            <a:r>
              <a:rPr lang="fr-FR" sz="11000" b="0" i="0" u="none" strike="noStrike" cap="none" dirty="0">
                <a:solidFill>
                  <a:schemeClr val="lt1"/>
                </a:solidFill>
                <a:latin typeface="Garamond"/>
                <a:ea typeface="Garamond"/>
                <a:cs typeface="Garamond"/>
                <a:sym typeface="Garamond"/>
              </a:rPr>
              <a:t>CLIP USACH</a:t>
            </a:r>
            <a:r>
              <a:rPr lang="fr-FR" sz="1400" b="0" i="0" u="none" strike="noStrike" cap="none" dirty="0">
                <a:solidFill>
                  <a:srgbClr val="000000"/>
                </a:solidFill>
                <a:latin typeface="Garamond"/>
                <a:ea typeface="Garamond"/>
                <a:cs typeface="Garamond"/>
                <a:sym typeface="Garamond"/>
              </a:rPr>
              <a:t>2024</a:t>
            </a:r>
            <a:endParaRPr sz="1400" b="0" i="0" u="none" strike="noStrike" cap="none" dirty="0">
              <a:solidFill>
                <a:srgbClr val="000000"/>
              </a:solidFill>
              <a:latin typeface="Garamond"/>
              <a:ea typeface="Garamond"/>
              <a:cs typeface="Garamond"/>
              <a:sym typeface="Garamond"/>
            </a:endParaRPr>
          </a:p>
        </p:txBody>
      </p:sp>
      <p:sp>
        <p:nvSpPr>
          <p:cNvPr id="123" name="Google Shape;123;p1"/>
          <p:cNvSpPr txBox="1"/>
          <p:nvPr/>
        </p:nvSpPr>
        <p:spPr>
          <a:xfrm>
            <a:off x="11234614" y="6260686"/>
            <a:ext cx="13296000" cy="1795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dirty="0">
                <a:solidFill>
                  <a:srgbClr val="000000"/>
                </a:solidFill>
                <a:latin typeface="Libre Baskerville"/>
                <a:ea typeface="Libre Baskerville"/>
                <a:cs typeface="Libre Baskerville"/>
                <a:sym typeface="Libre Baskerville"/>
              </a:rPr>
              <a:t>Alex Gabriel</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dirty="0">
                <a:solidFill>
                  <a:srgbClr val="000000"/>
                </a:solidFill>
                <a:latin typeface="Libre Baskerville"/>
                <a:ea typeface="Libre Baskerville"/>
                <a:cs typeface="Libre Baskerville"/>
                <a:sym typeface="Libre Baskerville"/>
              </a:rPr>
              <a:t>Fabio Cruz</a:t>
            </a:r>
            <a:endParaRPr sz="1400" b="0" i="0" u="none" strike="noStrike" cap="none" dirty="0">
              <a:solidFill>
                <a:srgbClr val="000000"/>
              </a:solidFill>
              <a:latin typeface="Arial"/>
              <a:ea typeface="Arial"/>
              <a:cs typeface="Arial"/>
              <a:sym typeface="Arial"/>
            </a:endParaRPr>
          </a:p>
        </p:txBody>
      </p:sp>
      <p:sp>
        <p:nvSpPr>
          <p:cNvPr id="124" name="Google Shape;124;p1"/>
          <p:cNvSpPr/>
          <p:nvPr/>
        </p:nvSpPr>
        <p:spPr>
          <a:xfrm>
            <a:off x="13870204" y="-2108371"/>
            <a:ext cx="1270001" cy="1270001"/>
          </a:xfrm>
          <a:prstGeom prst="rect">
            <a:avLst/>
          </a:prstGeom>
          <a:solidFill>
            <a:srgbClr val="62228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25" name="Google Shape;125;p1"/>
          <p:cNvSpPr/>
          <p:nvPr/>
        </p:nvSpPr>
        <p:spPr>
          <a:xfrm>
            <a:off x="9380324" y="-2108371"/>
            <a:ext cx="1270001" cy="1270001"/>
          </a:xfrm>
          <a:prstGeom prst="rect">
            <a:avLst/>
          </a:prstGeom>
          <a:solidFill>
            <a:srgbClr val="02569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26" name="Google Shape;126;p1"/>
          <p:cNvSpPr/>
          <p:nvPr/>
        </p:nvSpPr>
        <p:spPr>
          <a:xfrm>
            <a:off x="12510444" y="-2108371"/>
            <a:ext cx="1270001" cy="1270001"/>
          </a:xfrm>
          <a:prstGeom prst="rect">
            <a:avLst/>
          </a:prstGeom>
          <a:solidFill>
            <a:srgbClr val="EF7A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27" name="Google Shape;127;p1"/>
          <p:cNvSpPr/>
          <p:nvPr/>
        </p:nvSpPr>
        <p:spPr>
          <a:xfrm>
            <a:off x="11068564" y="-2108371"/>
            <a:ext cx="1270001" cy="127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3"/>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26" name="Google Shape;226;p13"/>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27" name="Google Shape;227;p13"/>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28" name="Google Shape;228;p13"/>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29" name="Google Shape;229;p13"/>
          <p:cNvSpPr txBox="1"/>
          <p:nvPr/>
        </p:nvSpPr>
        <p:spPr>
          <a:xfrm>
            <a:off x="7629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230" name="Google Shape;230;p13"/>
          <p:cNvSpPr txBox="1"/>
          <p:nvPr/>
        </p:nvSpPr>
        <p:spPr>
          <a:xfrm>
            <a:off x="13725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
        <p:nvSpPr>
          <p:cNvPr id="231" name="Google Shape;231;p13"/>
          <p:cNvSpPr txBox="1"/>
          <p:nvPr/>
        </p:nvSpPr>
        <p:spPr>
          <a:xfrm>
            <a:off x="19811967"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4</a:t>
            </a:r>
            <a:endParaRPr sz="1400" b="0" i="0" u="none" strike="noStrike" cap="none">
              <a:solidFill>
                <a:srgbClr val="000000"/>
              </a:solidFill>
              <a:latin typeface="Arial"/>
              <a:ea typeface="Arial"/>
              <a:cs typeface="Arial"/>
              <a:sym typeface="Arial"/>
            </a:endParaRPr>
          </a:p>
        </p:txBody>
      </p:sp>
      <p:sp>
        <p:nvSpPr>
          <p:cNvPr id="232" name="Google Shape;232;p13"/>
          <p:cNvSpPr/>
          <p:nvPr/>
        </p:nvSpPr>
        <p:spPr>
          <a:xfrm rot="10800000" flipH="1">
            <a:off x="8369481" y="11598528"/>
            <a:ext cx="6982801" cy="1296341"/>
          </a:xfrm>
          <a:prstGeom prst="chevron">
            <a:avLst>
              <a:gd name="adj" fmla="val 50000"/>
            </a:avLst>
          </a:prstGeom>
          <a:gradFill>
            <a:gsLst>
              <a:gs pos="0">
                <a:srgbClr val="8D2E76"/>
              </a:gs>
              <a:gs pos="49000">
                <a:srgbClr val="8D2E76"/>
              </a:gs>
              <a:gs pos="50000">
                <a:srgbClr val="AF3676"/>
              </a:gs>
              <a:gs pos="100000">
                <a:srgbClr val="AF3676"/>
              </a:gs>
            </a:gsLst>
            <a:lin ang="54000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62626"/>
              </a:buClr>
              <a:buSzPts val="3000"/>
              <a:buFont typeface="Quattrocento Sans"/>
              <a:buNone/>
            </a:pPr>
            <a:endParaRPr sz="3000" b="1" i="0" u="none" strike="noStrike" cap="none">
              <a:solidFill>
                <a:srgbClr val="000000"/>
              </a:solidFill>
              <a:latin typeface="Helvetica Neue"/>
              <a:ea typeface="Helvetica Neue"/>
              <a:cs typeface="Helvetica Neue"/>
              <a:sym typeface="Helvetica Neue"/>
            </a:endParaRPr>
          </a:p>
        </p:txBody>
      </p:sp>
      <p:sp>
        <p:nvSpPr>
          <p:cNvPr id="233" name="Google Shape;233;p13"/>
          <p:cNvSpPr txBox="1"/>
          <p:nvPr/>
        </p:nvSpPr>
        <p:spPr>
          <a:xfrm>
            <a:off x="9589483" y="11497408"/>
            <a:ext cx="3870445" cy="12954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8000"/>
              <a:buFont typeface="Times New Roman"/>
              <a:buNone/>
            </a:pPr>
            <a:r>
              <a:rPr lang="fr-FR" sz="8000" b="1" i="1" u="none" strike="noStrike" cap="none">
                <a:solidFill>
                  <a:srgbClr val="FFFFFF"/>
                </a:solidFill>
                <a:latin typeface="Times New Roman"/>
                <a:ea typeface="Times New Roman"/>
                <a:cs typeface="Times New Roman"/>
                <a:sym typeface="Times New Roman"/>
              </a:rPr>
              <a:t>Agenda</a:t>
            </a:r>
            <a:endParaRPr sz="1400" b="0" i="0" u="none" strike="noStrike" cap="none">
              <a:solidFill>
                <a:srgbClr val="000000"/>
              </a:solidFill>
              <a:latin typeface="Arial"/>
              <a:ea typeface="Arial"/>
              <a:cs typeface="Arial"/>
              <a:sym typeface="Arial"/>
            </a:endParaRPr>
          </a:p>
        </p:txBody>
      </p:sp>
      <p:sp>
        <p:nvSpPr>
          <p:cNvPr id="234" name="Google Shape;234;p13"/>
          <p:cNvSpPr txBox="1"/>
          <p:nvPr/>
        </p:nvSpPr>
        <p:spPr>
          <a:xfrm>
            <a:off x="1523968"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pic>
        <p:nvPicPr>
          <p:cNvPr id="235" name="Google Shape;235;p13" descr="image20.png"/>
          <p:cNvPicPr preferRelativeResize="0"/>
          <p:nvPr/>
        </p:nvPicPr>
        <p:blipFill rotWithShape="1">
          <a:blip r:embed="rId3">
            <a:alphaModFix/>
          </a:blip>
          <a:srcRect/>
          <a:stretch/>
        </p:blipFill>
        <p:spPr>
          <a:xfrm>
            <a:off x="2424153" y="3732827"/>
            <a:ext cx="1247693" cy="1065737"/>
          </a:xfrm>
          <a:prstGeom prst="rect">
            <a:avLst/>
          </a:prstGeom>
          <a:noFill/>
          <a:ln>
            <a:noFill/>
          </a:ln>
        </p:spPr>
      </p:pic>
      <p:pic>
        <p:nvPicPr>
          <p:cNvPr id="236" name="Google Shape;236;p13" descr="image22.png"/>
          <p:cNvPicPr preferRelativeResize="0"/>
          <p:nvPr/>
        </p:nvPicPr>
        <p:blipFill rotWithShape="1">
          <a:blip r:embed="rId4">
            <a:alphaModFix/>
          </a:blip>
          <a:srcRect/>
          <a:stretch/>
        </p:blipFill>
        <p:spPr>
          <a:xfrm>
            <a:off x="8594107" y="3732827"/>
            <a:ext cx="1083138" cy="1317329"/>
          </a:xfrm>
          <a:prstGeom prst="rect">
            <a:avLst/>
          </a:prstGeom>
          <a:noFill/>
          <a:ln>
            <a:noFill/>
          </a:ln>
        </p:spPr>
      </p:pic>
      <p:pic>
        <p:nvPicPr>
          <p:cNvPr id="237" name="Google Shape;237;p13" descr="image24.png"/>
          <p:cNvPicPr preferRelativeResize="0"/>
          <p:nvPr/>
        </p:nvPicPr>
        <p:blipFill rotWithShape="1">
          <a:blip r:embed="rId5">
            <a:alphaModFix/>
          </a:blip>
          <a:srcRect/>
          <a:stretch/>
        </p:blipFill>
        <p:spPr>
          <a:xfrm>
            <a:off x="20818476" y="3757855"/>
            <a:ext cx="1035051" cy="1035051"/>
          </a:xfrm>
          <a:prstGeom prst="rect">
            <a:avLst/>
          </a:prstGeom>
          <a:noFill/>
          <a:ln>
            <a:noFill/>
          </a:ln>
        </p:spPr>
      </p:pic>
      <p:pic>
        <p:nvPicPr>
          <p:cNvPr id="238" name="Google Shape;238;p13" descr="image26.png"/>
          <p:cNvPicPr preferRelativeResize="0"/>
          <p:nvPr/>
        </p:nvPicPr>
        <p:blipFill rotWithShape="1">
          <a:blip r:embed="rId6">
            <a:alphaModFix/>
          </a:blip>
          <a:srcRect/>
          <a:stretch/>
        </p:blipFill>
        <p:spPr>
          <a:xfrm>
            <a:off x="14648116" y="3732827"/>
            <a:ext cx="1203333" cy="1060079"/>
          </a:xfrm>
          <a:prstGeom prst="rect">
            <a:avLst/>
          </a:prstGeom>
          <a:noFill/>
          <a:ln>
            <a:noFill/>
          </a:ln>
        </p:spPr>
      </p:pic>
      <p:sp>
        <p:nvSpPr>
          <p:cNvPr id="239" name="Google Shape;239;p13"/>
          <p:cNvSpPr txBox="1"/>
          <p:nvPr/>
        </p:nvSpPr>
        <p:spPr>
          <a:xfrm>
            <a:off x="7156285" y="9700830"/>
            <a:ext cx="4461128" cy="817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How to do it? </a:t>
            </a:r>
            <a:endParaRPr sz="1400" b="0" i="0" u="none" strike="noStrike" cap="none">
              <a:solidFill>
                <a:srgbClr val="000000"/>
              </a:solidFill>
              <a:latin typeface="Arial"/>
              <a:ea typeface="Arial"/>
              <a:cs typeface="Arial"/>
              <a:sym typeface="Arial"/>
            </a:endParaRPr>
          </a:p>
        </p:txBody>
      </p:sp>
      <p:sp>
        <p:nvSpPr>
          <p:cNvPr id="240" name="Google Shape;240;p13"/>
          <p:cNvSpPr txBox="1"/>
          <p:nvPr/>
        </p:nvSpPr>
        <p:spPr>
          <a:xfrm>
            <a:off x="13252285"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Prototyping your Idea !</a:t>
            </a:r>
            <a:endParaRPr sz="1400" b="0" i="0" u="none" strike="noStrike" cap="none">
              <a:solidFill>
                <a:srgbClr val="000000"/>
              </a:solidFill>
              <a:latin typeface="Arial"/>
              <a:ea typeface="Arial"/>
              <a:cs typeface="Arial"/>
              <a:sym typeface="Arial"/>
            </a:endParaRPr>
          </a:p>
        </p:txBody>
      </p:sp>
      <p:sp>
        <p:nvSpPr>
          <p:cNvPr id="241" name="Google Shape;241;p13"/>
          <p:cNvSpPr txBox="1"/>
          <p:nvPr/>
        </p:nvSpPr>
        <p:spPr>
          <a:xfrm>
            <a:off x="19338503"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Conclusion of the Day </a:t>
            </a:r>
            <a:endParaRPr sz="1400" b="0" i="0" u="none" strike="noStrike" cap="none">
              <a:solidFill>
                <a:srgbClr val="000000"/>
              </a:solidFill>
              <a:latin typeface="Arial"/>
              <a:ea typeface="Arial"/>
              <a:cs typeface="Arial"/>
              <a:sym typeface="Arial"/>
            </a:endParaRPr>
          </a:p>
        </p:txBody>
      </p:sp>
      <p:sp>
        <p:nvSpPr>
          <p:cNvPr id="242" name="Google Shape;242;p13"/>
          <p:cNvSpPr txBox="1"/>
          <p:nvPr/>
        </p:nvSpPr>
        <p:spPr>
          <a:xfrm>
            <a:off x="128797" y="9700830"/>
            <a:ext cx="5874639"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Why prototyping matters? .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11000"/>
              <a:buFont typeface="Avenir"/>
              <a:buNone/>
            </a:pPr>
            <a:r>
              <a:rPr lang="fr-FR" sz="11000">
                <a:latin typeface="Avenir"/>
                <a:ea typeface="Avenir"/>
                <a:cs typeface="Avenir"/>
                <a:sym typeface="Avenir"/>
              </a:rPr>
              <a:t>Why prototyping matters?</a:t>
            </a:r>
            <a:endParaRPr/>
          </a:p>
        </p:txBody>
      </p:sp>
      <p:sp>
        <p:nvSpPr>
          <p:cNvPr id="248" name="Google Shape;248;p14"/>
          <p:cNvSpPr/>
          <p:nvPr/>
        </p:nvSpPr>
        <p:spPr>
          <a:xfrm>
            <a:off x="20263201" y="-32926"/>
            <a:ext cx="1080001" cy="360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49" name="Google Shape;249;p14"/>
          <p:cNvSpPr/>
          <p:nvPr/>
        </p:nvSpPr>
        <p:spPr>
          <a:xfrm>
            <a:off x="-1548" y="7746721"/>
            <a:ext cx="1270001" cy="4963347"/>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63066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15" descr="Video-Materialize.mp4"/>
          <p:cNvPicPr preferRelativeResize="0"/>
          <p:nvPr/>
        </p:nvPicPr>
        <p:blipFill rotWithShape="1">
          <a:blip r:embed="rId3">
            <a:alphaModFix/>
          </a:blip>
          <a:srcRect/>
          <a:stretch/>
        </p:blipFill>
        <p:spPr>
          <a:xfrm>
            <a:off x="0" y="468351"/>
            <a:ext cx="24384002" cy="13716000"/>
          </a:xfrm>
          <a:prstGeom prst="rect">
            <a:avLst/>
          </a:prstGeom>
          <a:noFill/>
          <a:ln>
            <a:noFill/>
          </a:ln>
        </p:spPr>
      </p:pic>
      <p:sp>
        <p:nvSpPr>
          <p:cNvPr id="255" name="Google Shape;255;p15"/>
          <p:cNvSpPr txBox="1"/>
          <p:nvPr/>
        </p:nvSpPr>
        <p:spPr>
          <a:xfrm>
            <a:off x="19614184" y="13154702"/>
            <a:ext cx="4690771"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1" u="none" strike="noStrike" cap="none">
                <a:solidFill>
                  <a:srgbClr val="FFFFFF"/>
                </a:solidFill>
                <a:latin typeface="Helvetica Neue"/>
                <a:ea typeface="Helvetica Neue"/>
                <a:cs typeface="Helvetica Neue"/>
                <a:sym typeface="Helvetica Neue"/>
              </a:rPr>
              <a:t>Source: Film The founder</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1e49b9cd969_0_9" title="Speedee Service System">
            <a:hlinkClick r:id="rId3"/>
          </p:cNvPr>
          <p:cNvPicPr preferRelativeResize="0"/>
          <p:nvPr/>
        </p:nvPicPr>
        <p:blipFill rotWithShape="1">
          <a:blip r:embed="rId4">
            <a:alphaModFix/>
          </a:blip>
          <a:srcRect/>
          <a:stretch/>
        </p:blipFill>
        <p:spPr>
          <a:xfrm>
            <a:off x="152400" y="152400"/>
            <a:ext cx="23118625" cy="13004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1778000" y="190500"/>
            <a:ext cx="7963877" cy="2675792"/>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11000"/>
              <a:buFont typeface="Avenir"/>
              <a:buNone/>
            </a:pPr>
            <a:r>
              <a:rPr lang="fr-FR" sz="11000" dirty="0" err="1">
                <a:latin typeface="Avenir"/>
                <a:ea typeface="Avenir"/>
                <a:cs typeface="Avenir"/>
                <a:sym typeface="Avenir"/>
              </a:rPr>
              <a:t>Challengue</a:t>
            </a:r>
            <a:endParaRPr dirty="0"/>
          </a:p>
        </p:txBody>
      </p:sp>
      <p:sp>
        <p:nvSpPr>
          <p:cNvPr id="248" name="Google Shape;248;p14"/>
          <p:cNvSpPr/>
          <p:nvPr/>
        </p:nvSpPr>
        <p:spPr>
          <a:xfrm>
            <a:off x="20263201" y="-32926"/>
            <a:ext cx="1080001" cy="360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49" name="Google Shape;249;p14"/>
          <p:cNvSpPr/>
          <p:nvPr/>
        </p:nvSpPr>
        <p:spPr>
          <a:xfrm>
            <a:off x="-1548" y="7746721"/>
            <a:ext cx="1270001" cy="4963347"/>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 name="ZoneTexte 2">
            <a:extLst>
              <a:ext uri="{FF2B5EF4-FFF2-40B4-BE49-F238E27FC236}">
                <a16:creationId xmlns:a16="http://schemas.microsoft.com/office/drawing/2014/main" id="{6A59506C-C65A-CD14-EDB2-2EF0CF4E02E5}"/>
              </a:ext>
            </a:extLst>
          </p:cNvPr>
          <p:cNvSpPr txBox="1"/>
          <p:nvPr/>
        </p:nvSpPr>
        <p:spPr>
          <a:xfrm>
            <a:off x="2545372" y="3020070"/>
            <a:ext cx="9429749" cy="2862322"/>
          </a:xfrm>
          <a:prstGeom prst="rect">
            <a:avLst/>
          </a:prstGeom>
          <a:noFill/>
        </p:spPr>
        <p:txBody>
          <a:bodyPr wrap="square">
            <a:spAutoFit/>
          </a:bodyPr>
          <a:lstStyle/>
          <a:p>
            <a:r>
              <a:rPr lang="fr-FR" sz="3600" dirty="0">
                <a:solidFill>
                  <a:srgbClr val="313131"/>
                </a:solidFill>
                <a:effectLst/>
                <a:latin typeface="Avenir Book" panose="02000503020000020003" pitchFamily="2" charset="0"/>
              </a:rPr>
              <a:t>In teams of </a:t>
            </a:r>
            <a:r>
              <a:rPr lang="fr-FR" sz="3600" dirty="0" err="1">
                <a:solidFill>
                  <a:srgbClr val="313131"/>
                </a:solidFill>
                <a:effectLst/>
                <a:latin typeface="Avenir Book" panose="02000503020000020003" pitchFamily="2" charset="0"/>
              </a:rPr>
              <a:t>two</a:t>
            </a:r>
            <a:r>
              <a:rPr lang="fr-FR" sz="3600" dirty="0">
                <a:solidFill>
                  <a:srgbClr val="313131"/>
                </a:solidFill>
                <a:effectLst/>
                <a:latin typeface="Avenir Book" panose="02000503020000020003" pitchFamily="2" charset="0"/>
              </a:rPr>
              <a:t>, </a:t>
            </a:r>
            <a:r>
              <a:rPr lang="fr-FR" sz="3600" dirty="0" err="1">
                <a:solidFill>
                  <a:srgbClr val="313131"/>
                </a:solidFill>
                <a:effectLst/>
                <a:latin typeface="Avenir Book" panose="02000503020000020003" pitchFamily="2" charset="0"/>
              </a:rPr>
              <a:t>you</a:t>
            </a:r>
            <a:r>
              <a:rPr lang="fr-FR" sz="3600" dirty="0">
                <a:solidFill>
                  <a:srgbClr val="313131"/>
                </a:solidFill>
                <a:effectLst/>
                <a:latin typeface="Avenir Book" panose="02000503020000020003" pitchFamily="2" charset="0"/>
              </a:rPr>
              <a:t> have 18-</a:t>
            </a:r>
          </a:p>
          <a:p>
            <a:r>
              <a:rPr lang="fr-FR" sz="3600" dirty="0">
                <a:solidFill>
                  <a:srgbClr val="313131"/>
                </a:solidFill>
                <a:effectLst/>
                <a:latin typeface="Avenir Book" panose="02000503020000020003" pitchFamily="2" charset="0"/>
              </a:rPr>
              <a:t>minutes to </a:t>
            </a:r>
            <a:r>
              <a:rPr lang="fr-FR" sz="3600" dirty="0" err="1">
                <a:solidFill>
                  <a:srgbClr val="313131"/>
                </a:solidFill>
                <a:effectLst/>
                <a:latin typeface="Avenir Book" panose="02000503020000020003" pitchFamily="2" charset="0"/>
              </a:rPr>
              <a:t>build</a:t>
            </a:r>
            <a:r>
              <a:rPr lang="fr-FR" sz="3600" dirty="0">
                <a:solidFill>
                  <a:srgbClr val="313131"/>
                </a:solidFill>
                <a:effectLst/>
                <a:latin typeface="Avenir Book" panose="02000503020000020003" pitchFamily="2" charset="0"/>
              </a:rPr>
              <a:t> a free-standing</a:t>
            </a:r>
          </a:p>
          <a:p>
            <a:r>
              <a:rPr lang="fr-FR" sz="3600" dirty="0" err="1">
                <a:solidFill>
                  <a:srgbClr val="313131"/>
                </a:solidFill>
                <a:effectLst/>
                <a:latin typeface="Avenir Book" panose="02000503020000020003" pitchFamily="2" charset="0"/>
              </a:rPr>
              <a:t>tower</a:t>
            </a:r>
            <a:r>
              <a:rPr lang="fr-FR" sz="3600" dirty="0">
                <a:solidFill>
                  <a:srgbClr val="313131"/>
                </a:solidFill>
                <a:effectLst/>
                <a:latin typeface="Avenir Book" panose="02000503020000020003" pitchFamily="2" charset="0"/>
              </a:rPr>
              <a:t> </a:t>
            </a:r>
            <a:r>
              <a:rPr lang="fr-FR" sz="3600" dirty="0" err="1">
                <a:solidFill>
                  <a:srgbClr val="313131"/>
                </a:solidFill>
                <a:effectLst/>
                <a:latin typeface="Avenir Book" panose="02000503020000020003" pitchFamily="2" charset="0"/>
              </a:rPr>
              <a:t>that</a:t>
            </a:r>
            <a:r>
              <a:rPr lang="fr-FR" sz="3600" dirty="0">
                <a:solidFill>
                  <a:srgbClr val="313131"/>
                </a:solidFill>
                <a:effectLst/>
                <a:latin typeface="Avenir Book" panose="02000503020000020003" pitchFamily="2" charset="0"/>
              </a:rPr>
              <a:t> </a:t>
            </a:r>
            <a:r>
              <a:rPr lang="fr-FR" sz="3600" dirty="0" err="1">
                <a:solidFill>
                  <a:srgbClr val="313131"/>
                </a:solidFill>
                <a:effectLst/>
                <a:latin typeface="Avenir Book" panose="02000503020000020003" pitchFamily="2" charset="0"/>
              </a:rPr>
              <a:t>holds</a:t>
            </a:r>
            <a:r>
              <a:rPr lang="fr-FR" sz="3600" dirty="0">
                <a:solidFill>
                  <a:srgbClr val="313131"/>
                </a:solidFill>
                <a:effectLst/>
                <a:latin typeface="Avenir Book" panose="02000503020000020003" pitchFamily="2" charset="0"/>
              </a:rPr>
              <a:t> </a:t>
            </a:r>
            <a:r>
              <a:rPr lang="fr-FR" sz="3600" dirty="0" err="1">
                <a:solidFill>
                  <a:srgbClr val="313131"/>
                </a:solidFill>
                <a:effectLst/>
                <a:latin typeface="Avenir Book" panose="02000503020000020003" pitchFamily="2" charset="0"/>
              </a:rPr>
              <a:t>calibrated</a:t>
            </a:r>
            <a:r>
              <a:rPr lang="fr-FR" sz="3600" dirty="0">
                <a:solidFill>
                  <a:srgbClr val="313131"/>
                </a:solidFill>
                <a:effectLst/>
                <a:latin typeface="Avenir Book" panose="02000503020000020003" pitchFamily="2" charset="0"/>
              </a:rPr>
              <a:t> </a:t>
            </a:r>
            <a:r>
              <a:rPr lang="fr-FR" sz="3600" dirty="0" err="1">
                <a:solidFill>
                  <a:srgbClr val="313131"/>
                </a:solidFill>
                <a:effectLst/>
                <a:latin typeface="Avenir Book" panose="02000503020000020003" pitchFamily="2" charset="0"/>
              </a:rPr>
              <a:t>weights</a:t>
            </a:r>
            <a:endParaRPr lang="fr-FR" sz="3600" dirty="0">
              <a:solidFill>
                <a:srgbClr val="313131"/>
              </a:solidFill>
              <a:effectLst/>
              <a:latin typeface="Avenir Book" panose="02000503020000020003" pitchFamily="2" charset="0"/>
            </a:endParaRPr>
          </a:p>
          <a:p>
            <a:r>
              <a:rPr lang="fr-FR" sz="3600" dirty="0" err="1">
                <a:solidFill>
                  <a:srgbClr val="313131"/>
                </a:solidFill>
                <a:effectLst/>
                <a:latin typeface="Avenir Book" panose="02000503020000020003" pitchFamily="2" charset="0"/>
              </a:rPr>
              <a:t>with</a:t>
            </a:r>
            <a:r>
              <a:rPr lang="fr-FR" sz="3600" dirty="0">
                <a:solidFill>
                  <a:srgbClr val="313131"/>
                </a:solidFill>
                <a:effectLst/>
                <a:latin typeface="Avenir Book" panose="02000503020000020003" pitchFamily="2" charset="0"/>
              </a:rPr>
              <a:t> the supplies </a:t>
            </a:r>
            <a:r>
              <a:rPr lang="fr-FR" sz="3600" dirty="0" err="1">
                <a:solidFill>
                  <a:srgbClr val="313131"/>
                </a:solidFill>
                <a:effectLst/>
                <a:latin typeface="Avenir Book" panose="02000503020000020003" pitchFamily="2" charset="0"/>
              </a:rPr>
              <a:t>listed</a:t>
            </a:r>
            <a:r>
              <a:rPr lang="fr-FR" sz="3600" dirty="0">
                <a:solidFill>
                  <a:srgbClr val="313131"/>
                </a:solidFill>
                <a:effectLst/>
                <a:latin typeface="Avenir Book" panose="02000503020000020003" pitchFamily="2" charset="0"/>
              </a:rPr>
              <a:t> </a:t>
            </a:r>
            <a:r>
              <a:rPr lang="fr-FR" sz="3600" dirty="0" err="1">
                <a:solidFill>
                  <a:srgbClr val="313131"/>
                </a:solidFill>
                <a:effectLst/>
                <a:latin typeface="Avenir Book" panose="02000503020000020003" pitchFamily="2" charset="0"/>
              </a:rPr>
              <a:t>here</a:t>
            </a:r>
            <a:r>
              <a:rPr lang="fr-FR" sz="3600" dirty="0">
                <a:solidFill>
                  <a:srgbClr val="313131"/>
                </a:solidFill>
                <a:effectLst/>
                <a:latin typeface="Avenir Book" panose="02000503020000020003" pitchFamily="2" charset="0"/>
              </a:rPr>
              <a:t> →</a:t>
            </a:r>
          </a:p>
          <a:p>
            <a:r>
              <a:rPr lang="fr-FR" sz="3600" dirty="0" err="1">
                <a:solidFill>
                  <a:srgbClr val="313131"/>
                </a:solidFill>
                <a:effectLst/>
                <a:latin typeface="Avenir Book" panose="02000503020000020003" pitchFamily="2" charset="0"/>
              </a:rPr>
              <a:t>We</a:t>
            </a:r>
            <a:r>
              <a:rPr lang="fr-FR" sz="3600" dirty="0">
                <a:solidFill>
                  <a:srgbClr val="313131"/>
                </a:solidFill>
                <a:effectLst/>
                <a:latin typeface="Avenir Book" panose="02000503020000020003" pitchFamily="2" charset="0"/>
              </a:rPr>
              <a:t> </a:t>
            </a:r>
            <a:r>
              <a:rPr lang="fr-FR" sz="3600" dirty="0" err="1">
                <a:solidFill>
                  <a:srgbClr val="313131"/>
                </a:solidFill>
                <a:effectLst/>
                <a:latin typeface="Avenir Book" panose="02000503020000020003" pitchFamily="2" charset="0"/>
              </a:rPr>
              <a:t>will</a:t>
            </a:r>
            <a:r>
              <a:rPr lang="fr-FR" sz="3600" dirty="0">
                <a:solidFill>
                  <a:srgbClr val="313131"/>
                </a:solidFill>
                <a:effectLst/>
                <a:latin typeface="Avenir Book" panose="02000503020000020003" pitchFamily="2" charset="0"/>
              </a:rPr>
              <a:t> score </a:t>
            </a:r>
            <a:r>
              <a:rPr lang="fr-FR" sz="3600" dirty="0" err="1">
                <a:solidFill>
                  <a:srgbClr val="313131"/>
                </a:solidFill>
                <a:effectLst/>
                <a:latin typeface="Avenir Book" panose="02000503020000020003" pitchFamily="2" charset="0"/>
              </a:rPr>
              <a:t>towers</a:t>
            </a:r>
            <a:r>
              <a:rPr lang="fr-FR" sz="3600" dirty="0">
                <a:solidFill>
                  <a:srgbClr val="313131"/>
                </a:solidFill>
                <a:effectLst/>
                <a:latin typeface="Avenir Book" panose="02000503020000020003" pitchFamily="2" charset="0"/>
              </a:rPr>
              <a:t> </a:t>
            </a:r>
            <a:r>
              <a:rPr lang="fr-FR" sz="3600" dirty="0" err="1">
                <a:solidFill>
                  <a:srgbClr val="313131"/>
                </a:solidFill>
                <a:effectLst/>
                <a:latin typeface="Avenir Book" panose="02000503020000020003" pitchFamily="2" charset="0"/>
              </a:rPr>
              <a:t>based</a:t>
            </a:r>
            <a:r>
              <a:rPr lang="fr-FR" sz="3600" dirty="0">
                <a:solidFill>
                  <a:srgbClr val="313131"/>
                </a:solidFill>
                <a:effectLst/>
                <a:latin typeface="Avenir Book" panose="02000503020000020003" pitchFamily="2" charset="0"/>
              </a:rPr>
              <a:t> on:</a:t>
            </a:r>
          </a:p>
        </p:txBody>
      </p:sp>
      <p:pic>
        <p:nvPicPr>
          <p:cNvPr id="5" name="Image 4">
            <a:extLst>
              <a:ext uri="{FF2B5EF4-FFF2-40B4-BE49-F238E27FC236}">
                <a16:creationId xmlns:a16="http://schemas.microsoft.com/office/drawing/2014/main" id="{7DEE1472-5E5B-8F87-A07F-4E0D645FC33B}"/>
              </a:ext>
            </a:extLst>
          </p:cNvPr>
          <p:cNvPicPr>
            <a:picLocks noChangeAspect="1"/>
          </p:cNvPicPr>
          <p:nvPr/>
        </p:nvPicPr>
        <p:blipFill>
          <a:blip r:embed="rId3"/>
          <a:stretch>
            <a:fillRect/>
          </a:stretch>
        </p:blipFill>
        <p:spPr>
          <a:xfrm>
            <a:off x="14671784" y="53241"/>
            <a:ext cx="9712216" cy="12959373"/>
          </a:xfrm>
          <a:prstGeom prst="rect">
            <a:avLst/>
          </a:prstGeom>
        </p:spPr>
      </p:pic>
    </p:spTree>
    <p:extLst>
      <p:ext uri="{BB962C8B-B14F-4D97-AF65-F5344CB8AC3E}">
        <p14:creationId xmlns:p14="http://schemas.microsoft.com/office/powerpoint/2010/main" val="2005780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1e484621de3_0_14"/>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Why Prototyping Matters ?</a:t>
            </a:r>
            <a:endParaRPr sz="1400" b="0" i="0" u="none" strike="noStrike" cap="none">
              <a:solidFill>
                <a:srgbClr val="000000"/>
              </a:solidFill>
              <a:latin typeface="EB Garamond Medium"/>
              <a:ea typeface="EB Garamond Medium"/>
              <a:cs typeface="EB Garamond Medium"/>
              <a:sym typeface="EB Garamond Medium"/>
            </a:endParaRPr>
          </a:p>
        </p:txBody>
      </p:sp>
      <p:sp>
        <p:nvSpPr>
          <p:cNvPr id="266" name="Google Shape;266;g1e484621de3_0_14"/>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67" name="Google Shape;267;g1e484621de3_0_14"/>
          <p:cNvSpPr txBox="1"/>
          <p:nvPr/>
        </p:nvSpPr>
        <p:spPr>
          <a:xfrm>
            <a:off x="3238675" y="4740675"/>
            <a:ext cx="19760400" cy="37248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dirty="0">
                <a:solidFill>
                  <a:schemeClr val="dk1"/>
                </a:solidFill>
                <a:latin typeface="Avenir"/>
                <a:ea typeface="Avenir"/>
                <a:cs typeface="Avenir"/>
                <a:sym typeface="Avenir"/>
              </a:rPr>
              <a:t>“</a:t>
            </a:r>
            <a:r>
              <a:rPr lang="fr-FR" sz="4500" b="0" i="0" u="none" strike="noStrike" cap="none" dirty="0" err="1">
                <a:solidFill>
                  <a:schemeClr val="dk1"/>
                </a:solidFill>
                <a:latin typeface="Avenir"/>
                <a:ea typeface="Avenir"/>
                <a:cs typeface="Avenir"/>
                <a:sym typeface="Avenir"/>
              </a:rPr>
              <a:t>Humans</a:t>
            </a:r>
            <a:r>
              <a:rPr lang="fr-FR" sz="4500" b="0" i="0" u="none" strike="noStrike" cap="none" dirty="0">
                <a:solidFill>
                  <a:schemeClr val="dk1"/>
                </a:solidFill>
                <a:latin typeface="Avenir"/>
                <a:ea typeface="Avenir"/>
                <a:cs typeface="Avenir"/>
                <a:sym typeface="Avenir"/>
              </a:rPr>
              <a:t> are </a:t>
            </a:r>
            <a:r>
              <a:rPr lang="fr-FR" sz="4500" b="0" i="0" u="none" strike="noStrike" cap="none" dirty="0" err="1">
                <a:solidFill>
                  <a:schemeClr val="dk1"/>
                </a:solidFill>
                <a:latin typeface="Avenir"/>
                <a:ea typeface="Avenir"/>
                <a:cs typeface="Avenir"/>
                <a:sym typeface="Avenir"/>
              </a:rPr>
              <a:t>really</a:t>
            </a:r>
            <a:r>
              <a:rPr lang="fr-FR" sz="4500" b="0" i="0" u="none" strike="noStrike" cap="none" dirty="0">
                <a:solidFill>
                  <a:schemeClr val="dk1"/>
                </a:solidFill>
                <a:latin typeface="Avenir"/>
                <a:ea typeface="Avenir"/>
                <a:cs typeface="Avenir"/>
                <a:sym typeface="Avenir"/>
              </a:rPr>
              <a:t> </a:t>
            </a:r>
            <a:r>
              <a:rPr lang="fr-FR" sz="4500" b="0" i="0" u="none" strike="noStrike" cap="none" dirty="0" err="1">
                <a:solidFill>
                  <a:schemeClr val="dk1"/>
                </a:solidFill>
                <a:latin typeface="Avenir"/>
                <a:ea typeface="Avenir"/>
                <a:cs typeface="Avenir"/>
                <a:sym typeface="Avenir"/>
              </a:rPr>
              <a:t>interesting</a:t>
            </a:r>
            <a:r>
              <a:rPr lang="fr-FR" sz="4500" b="0" i="0" u="none" strike="noStrike" cap="none" dirty="0">
                <a:solidFill>
                  <a:schemeClr val="dk1"/>
                </a:solidFill>
                <a:latin typeface="Avenir"/>
                <a:ea typeface="Avenir"/>
                <a:cs typeface="Avenir"/>
                <a:sym typeface="Avenir"/>
              </a:rPr>
              <a:t>. If </a:t>
            </a:r>
            <a:r>
              <a:rPr lang="fr-FR" sz="4500" b="0" i="0" u="none" strike="noStrike" cap="none" dirty="0" err="1">
                <a:solidFill>
                  <a:schemeClr val="dk1"/>
                </a:solidFill>
                <a:latin typeface="Avenir"/>
                <a:ea typeface="Avenir"/>
                <a:cs typeface="Avenir"/>
                <a:sym typeface="Avenir"/>
              </a:rPr>
              <a:t>you</a:t>
            </a:r>
            <a:r>
              <a:rPr lang="fr-FR" sz="4500" b="0" i="0" u="none" strike="noStrike" cap="none" dirty="0">
                <a:solidFill>
                  <a:schemeClr val="dk1"/>
                </a:solidFill>
                <a:latin typeface="Avenir"/>
                <a:ea typeface="Avenir"/>
                <a:cs typeface="Avenir"/>
                <a:sym typeface="Avenir"/>
              </a:rPr>
              <a:t> show </a:t>
            </a:r>
            <a:r>
              <a:rPr lang="fr-FR" sz="4500" b="0" i="0" u="none" strike="noStrike" cap="none" dirty="0" err="1">
                <a:solidFill>
                  <a:schemeClr val="dk1"/>
                </a:solidFill>
                <a:latin typeface="Avenir"/>
                <a:ea typeface="Avenir"/>
                <a:cs typeface="Avenir"/>
                <a:sym typeface="Avenir"/>
              </a:rPr>
              <a:t>them</a:t>
            </a:r>
            <a:r>
              <a:rPr lang="fr-FR" sz="4500" b="0" i="0" u="none" strike="noStrike" cap="none" dirty="0">
                <a:solidFill>
                  <a:schemeClr val="dk1"/>
                </a:solidFill>
                <a:latin typeface="Avenir"/>
                <a:ea typeface="Avenir"/>
                <a:cs typeface="Avenir"/>
                <a:sym typeface="Avenir"/>
              </a:rPr>
              <a:t> </a:t>
            </a:r>
            <a:r>
              <a:rPr lang="fr-FR" sz="4500" b="0" i="0" u="none" strike="noStrike" cap="none" dirty="0" err="1">
                <a:solidFill>
                  <a:schemeClr val="dk1"/>
                </a:solidFill>
                <a:latin typeface="Avenir"/>
                <a:ea typeface="Avenir"/>
                <a:cs typeface="Avenir"/>
                <a:sym typeface="Avenir"/>
              </a:rPr>
              <a:t>your</a:t>
            </a:r>
            <a:r>
              <a:rPr lang="fr-FR" sz="4500" b="0" i="0" u="none" strike="noStrike" cap="none" dirty="0">
                <a:solidFill>
                  <a:schemeClr val="dk1"/>
                </a:solidFill>
                <a:latin typeface="Avenir"/>
                <a:ea typeface="Avenir"/>
                <a:cs typeface="Avenir"/>
                <a:sym typeface="Avenir"/>
              </a:rPr>
              <a:t> </a:t>
            </a:r>
            <a:r>
              <a:rPr lang="fr-FR" sz="4500" b="0" i="0" u="none" strike="noStrike" cap="none" dirty="0" err="1">
                <a:solidFill>
                  <a:schemeClr val="dk1"/>
                </a:solidFill>
                <a:latin typeface="Avenir"/>
                <a:ea typeface="Avenir"/>
                <a:cs typeface="Avenir"/>
                <a:sym typeface="Avenir"/>
              </a:rPr>
              <a:t>idea</a:t>
            </a:r>
            <a:r>
              <a:rPr lang="fr-FR" sz="4500" b="0" i="0" u="none" strike="noStrike" cap="none" dirty="0">
                <a:solidFill>
                  <a:schemeClr val="dk1"/>
                </a:solidFill>
                <a:latin typeface="Avenir"/>
                <a:ea typeface="Avenir"/>
                <a:cs typeface="Avenir"/>
                <a:sym typeface="Avenir"/>
              </a:rPr>
              <a:t> in a prototype </a:t>
            </a:r>
            <a:r>
              <a:rPr lang="fr-FR" sz="4500" b="0" i="0" u="none" strike="noStrike" cap="none" dirty="0" err="1">
                <a:solidFill>
                  <a:schemeClr val="dk1"/>
                </a:solidFill>
                <a:latin typeface="Avenir"/>
                <a:ea typeface="Avenir"/>
                <a:cs typeface="Avenir"/>
                <a:sym typeface="Avenir"/>
              </a:rPr>
              <a:t>form</a:t>
            </a:r>
            <a:r>
              <a:rPr lang="fr-FR" sz="4500" b="0" i="0" u="none" strike="noStrike" cap="none" dirty="0">
                <a:solidFill>
                  <a:schemeClr val="dk1"/>
                </a:solidFill>
                <a:latin typeface="Avenir"/>
                <a:ea typeface="Avenir"/>
                <a:cs typeface="Avenir"/>
                <a:sym typeface="Avenir"/>
              </a:rPr>
              <a:t>, </a:t>
            </a:r>
            <a:r>
              <a:rPr lang="fr-FR" sz="4500" b="0" i="0" u="none" strike="noStrike" cap="none" dirty="0" err="1">
                <a:solidFill>
                  <a:schemeClr val="dk1"/>
                </a:solidFill>
                <a:latin typeface="Avenir"/>
                <a:ea typeface="Avenir"/>
                <a:cs typeface="Avenir"/>
                <a:sym typeface="Avenir"/>
              </a:rPr>
              <a:t>very</a:t>
            </a:r>
            <a:r>
              <a:rPr lang="fr-FR" sz="4500" b="0" i="0" u="none" strike="noStrike" cap="none" dirty="0">
                <a:solidFill>
                  <a:schemeClr val="dk1"/>
                </a:solidFill>
                <a:latin typeface="Avenir"/>
                <a:ea typeface="Avenir"/>
                <a:cs typeface="Avenir"/>
                <a:sym typeface="Avenir"/>
              </a:rPr>
              <a:t> few people </a:t>
            </a:r>
            <a:r>
              <a:rPr lang="fr-FR" sz="4500" b="0" i="0" u="none" strike="noStrike" cap="none" dirty="0" err="1">
                <a:solidFill>
                  <a:schemeClr val="dk1"/>
                </a:solidFill>
                <a:latin typeface="Avenir"/>
                <a:ea typeface="Avenir"/>
                <a:cs typeface="Avenir"/>
                <a:sym typeface="Avenir"/>
              </a:rPr>
              <a:t>will</a:t>
            </a:r>
            <a:r>
              <a:rPr lang="fr-FR" sz="4500" b="0" i="0" u="none" strike="noStrike" cap="none" dirty="0">
                <a:solidFill>
                  <a:schemeClr val="dk1"/>
                </a:solidFill>
                <a:latin typeface="Avenir"/>
                <a:ea typeface="Avenir"/>
                <a:cs typeface="Avenir"/>
                <a:sym typeface="Avenir"/>
              </a:rPr>
              <a:t> tell </a:t>
            </a:r>
            <a:r>
              <a:rPr lang="fr-FR" sz="4500" b="0" i="0" u="none" strike="noStrike" cap="none" dirty="0" err="1">
                <a:solidFill>
                  <a:schemeClr val="dk1"/>
                </a:solidFill>
                <a:latin typeface="Avenir"/>
                <a:ea typeface="Avenir"/>
                <a:cs typeface="Avenir"/>
                <a:sym typeface="Avenir"/>
              </a:rPr>
              <a:t>you</a:t>
            </a:r>
            <a:r>
              <a:rPr lang="fr-FR" sz="4500" b="0" i="0" u="none" strike="noStrike" cap="none" dirty="0">
                <a:solidFill>
                  <a:schemeClr val="dk1"/>
                </a:solidFill>
                <a:latin typeface="Avenir"/>
                <a:ea typeface="Avenir"/>
                <a:cs typeface="Avenir"/>
                <a:sym typeface="Avenir"/>
              </a:rPr>
              <a:t> </a:t>
            </a:r>
            <a:r>
              <a:rPr lang="fr-FR" sz="4500" b="0" i="0" u="none" strike="noStrike" cap="none" dirty="0" err="1">
                <a:solidFill>
                  <a:schemeClr val="dk1"/>
                </a:solidFill>
                <a:latin typeface="Avenir"/>
                <a:ea typeface="Avenir"/>
                <a:cs typeface="Avenir"/>
                <a:sym typeface="Avenir"/>
              </a:rPr>
              <a:t>what’s</a:t>
            </a:r>
            <a:r>
              <a:rPr lang="fr-FR" sz="4500" b="0" i="0" u="none" strike="noStrike" cap="none" dirty="0">
                <a:solidFill>
                  <a:schemeClr val="dk1"/>
                </a:solidFill>
                <a:latin typeface="Avenir"/>
                <a:ea typeface="Avenir"/>
                <a:cs typeface="Avenir"/>
                <a:sym typeface="Avenir"/>
              </a:rPr>
              <a:t> right about </a:t>
            </a:r>
            <a:r>
              <a:rPr lang="fr-FR" sz="4500" b="0" i="0" u="none" strike="noStrike" cap="none" dirty="0" err="1">
                <a:solidFill>
                  <a:schemeClr val="dk1"/>
                </a:solidFill>
                <a:latin typeface="Avenir"/>
                <a:ea typeface="Avenir"/>
                <a:cs typeface="Avenir"/>
                <a:sym typeface="Avenir"/>
              </a:rPr>
              <a:t>it</a:t>
            </a:r>
            <a:r>
              <a:rPr lang="fr-FR" sz="4500" b="0" i="0" u="none" strike="noStrike" cap="none" dirty="0">
                <a:solidFill>
                  <a:schemeClr val="dk1"/>
                </a:solidFill>
                <a:latin typeface="Avenir"/>
                <a:ea typeface="Avenir"/>
                <a:cs typeface="Avenir"/>
                <a:sym typeface="Avenir"/>
              </a:rPr>
              <a:t>. </a:t>
            </a:r>
            <a:endParaRPr sz="4500" b="0" i="0" u="none" strike="noStrike" cap="none" dirty="0">
              <a:solidFill>
                <a:schemeClr val="dk1"/>
              </a:solidFill>
              <a:latin typeface="Avenir"/>
              <a:ea typeface="Avenir"/>
              <a:cs typeface="Avenir"/>
              <a:sym typeface="Avenir"/>
            </a:endParaRPr>
          </a:p>
          <a:p>
            <a:pPr marL="0" marR="0" lvl="0" indent="0" algn="r" rtl="0">
              <a:lnSpc>
                <a:spcPct val="115000"/>
              </a:lnSpc>
              <a:spcBef>
                <a:spcPts val="0"/>
              </a:spcBef>
              <a:spcAft>
                <a:spcPts val="0"/>
              </a:spcAft>
              <a:buClr>
                <a:schemeClr val="dk1"/>
              </a:buClr>
              <a:buSzPts val="1100"/>
              <a:buFont typeface="Arial"/>
              <a:buNone/>
            </a:pPr>
            <a:r>
              <a:rPr lang="fr-FR" sz="4500" b="0" i="1" u="sng" strike="noStrike" cap="none" dirty="0">
                <a:solidFill>
                  <a:schemeClr val="dk1"/>
                </a:solidFill>
                <a:latin typeface="EB Garamond ExtraBold"/>
                <a:ea typeface="EB Garamond ExtraBold"/>
                <a:cs typeface="EB Garamond ExtraBold"/>
                <a:sym typeface="EB Garamond ExtraBold"/>
              </a:rPr>
              <a:t>But </a:t>
            </a:r>
            <a:r>
              <a:rPr lang="fr-FR" sz="4500" b="0" i="1" u="sng" strike="noStrike" cap="none" dirty="0" err="1">
                <a:solidFill>
                  <a:schemeClr val="dk1"/>
                </a:solidFill>
                <a:latin typeface="EB Garamond ExtraBold"/>
                <a:ea typeface="EB Garamond ExtraBold"/>
                <a:cs typeface="EB Garamond ExtraBold"/>
                <a:sym typeface="EB Garamond ExtraBold"/>
              </a:rPr>
              <a:t>everybody</a:t>
            </a:r>
            <a:r>
              <a:rPr lang="fr-FR" sz="4500" b="0" i="1" u="sng" strike="noStrike" cap="none" dirty="0">
                <a:solidFill>
                  <a:schemeClr val="dk1"/>
                </a:solidFill>
                <a:latin typeface="EB Garamond ExtraBold"/>
                <a:ea typeface="EB Garamond ExtraBold"/>
                <a:cs typeface="EB Garamond ExtraBold"/>
                <a:sym typeface="EB Garamond ExtraBold"/>
              </a:rPr>
              <a:t> </a:t>
            </a:r>
            <a:r>
              <a:rPr lang="fr-FR" sz="4500" b="0" i="1" u="sng" strike="noStrike" cap="none" dirty="0" err="1">
                <a:solidFill>
                  <a:schemeClr val="dk1"/>
                </a:solidFill>
                <a:latin typeface="EB Garamond ExtraBold"/>
                <a:ea typeface="EB Garamond ExtraBold"/>
                <a:cs typeface="EB Garamond ExtraBold"/>
                <a:sym typeface="EB Garamond ExtraBold"/>
              </a:rPr>
              <a:t>will</a:t>
            </a:r>
            <a:r>
              <a:rPr lang="fr-FR" sz="4500" b="0" i="1" u="sng" strike="noStrike" cap="none" dirty="0">
                <a:solidFill>
                  <a:schemeClr val="dk1"/>
                </a:solidFill>
                <a:latin typeface="EB Garamond ExtraBold"/>
                <a:ea typeface="EB Garamond ExtraBold"/>
                <a:cs typeface="EB Garamond ExtraBold"/>
                <a:sym typeface="EB Garamond ExtraBold"/>
              </a:rPr>
              <a:t> tell </a:t>
            </a:r>
            <a:r>
              <a:rPr lang="fr-FR" sz="4500" b="0" i="1" u="sng" strike="noStrike" cap="none" dirty="0" err="1">
                <a:solidFill>
                  <a:schemeClr val="dk1"/>
                </a:solidFill>
                <a:latin typeface="EB Garamond ExtraBold"/>
                <a:ea typeface="EB Garamond ExtraBold"/>
                <a:cs typeface="EB Garamond ExtraBold"/>
                <a:sym typeface="EB Garamond ExtraBold"/>
              </a:rPr>
              <a:t>you</a:t>
            </a:r>
            <a:r>
              <a:rPr lang="fr-FR" sz="4500" b="0" i="1" u="sng" strike="noStrike" cap="none" dirty="0">
                <a:solidFill>
                  <a:schemeClr val="dk1"/>
                </a:solidFill>
                <a:latin typeface="EB Garamond ExtraBold"/>
                <a:ea typeface="EB Garamond ExtraBold"/>
                <a:cs typeface="EB Garamond ExtraBold"/>
                <a:sym typeface="EB Garamond ExtraBold"/>
              </a:rPr>
              <a:t> </a:t>
            </a:r>
            <a:r>
              <a:rPr lang="fr-FR" sz="4500" b="0" i="1" u="sng" strike="noStrike" cap="none" dirty="0" err="1">
                <a:solidFill>
                  <a:schemeClr val="dk1"/>
                </a:solidFill>
                <a:latin typeface="EB Garamond ExtraBold"/>
                <a:ea typeface="EB Garamond ExtraBold"/>
                <a:cs typeface="EB Garamond ExtraBold"/>
                <a:sym typeface="EB Garamond ExtraBold"/>
              </a:rPr>
              <a:t>what’s</a:t>
            </a:r>
            <a:r>
              <a:rPr lang="fr-FR" sz="4500" b="0" i="1" u="sng" strike="noStrike" cap="none" dirty="0">
                <a:solidFill>
                  <a:schemeClr val="dk1"/>
                </a:solidFill>
                <a:latin typeface="EB Garamond ExtraBold"/>
                <a:ea typeface="EB Garamond ExtraBold"/>
                <a:cs typeface="EB Garamond ExtraBold"/>
                <a:sym typeface="EB Garamond ExtraBold"/>
              </a:rPr>
              <a:t> </a:t>
            </a:r>
            <a:r>
              <a:rPr lang="fr-FR" sz="4500" b="0" i="1" u="sng" strike="noStrike" cap="none" dirty="0" err="1">
                <a:solidFill>
                  <a:schemeClr val="dk1"/>
                </a:solidFill>
                <a:latin typeface="EB Garamond ExtraBold"/>
                <a:ea typeface="EB Garamond ExtraBold"/>
                <a:cs typeface="EB Garamond ExtraBold"/>
                <a:sym typeface="EB Garamond ExtraBold"/>
              </a:rPr>
              <a:t>wrong</a:t>
            </a:r>
            <a:r>
              <a:rPr lang="fr-FR" sz="4500" b="0" i="1" u="sng" strike="noStrike" cap="none" dirty="0">
                <a:solidFill>
                  <a:schemeClr val="dk1"/>
                </a:solidFill>
                <a:latin typeface="EB Garamond ExtraBold"/>
                <a:ea typeface="EB Garamond ExtraBold"/>
                <a:cs typeface="EB Garamond ExtraBold"/>
                <a:sym typeface="EB Garamond ExtraBold"/>
              </a:rPr>
              <a:t> </a:t>
            </a:r>
            <a:r>
              <a:rPr lang="fr-FR" sz="4500" b="0" i="1" u="sng" strike="noStrike" cap="none" dirty="0" err="1">
                <a:solidFill>
                  <a:schemeClr val="dk1"/>
                </a:solidFill>
                <a:latin typeface="EB Garamond ExtraBold"/>
                <a:ea typeface="EB Garamond ExtraBold"/>
                <a:cs typeface="EB Garamond ExtraBold"/>
                <a:sym typeface="EB Garamond ExtraBold"/>
              </a:rPr>
              <a:t>with</a:t>
            </a:r>
            <a:r>
              <a:rPr lang="fr-FR" sz="4500" b="0" i="1" u="sng" strike="noStrike" cap="none" dirty="0">
                <a:solidFill>
                  <a:schemeClr val="dk1"/>
                </a:solidFill>
                <a:latin typeface="EB Garamond ExtraBold"/>
                <a:ea typeface="EB Garamond ExtraBold"/>
                <a:cs typeface="EB Garamond ExtraBold"/>
                <a:sym typeface="EB Garamond ExtraBold"/>
              </a:rPr>
              <a:t> </a:t>
            </a:r>
            <a:r>
              <a:rPr lang="fr-FR" sz="4500" b="0" i="1" u="sng" strike="noStrike" cap="none" dirty="0" err="1">
                <a:solidFill>
                  <a:schemeClr val="dk1"/>
                </a:solidFill>
                <a:latin typeface="EB Garamond ExtraBold"/>
                <a:ea typeface="EB Garamond ExtraBold"/>
                <a:cs typeface="EB Garamond ExtraBold"/>
                <a:sym typeface="EB Garamond ExtraBold"/>
              </a:rPr>
              <a:t>it</a:t>
            </a:r>
            <a:r>
              <a:rPr lang="fr-FR" sz="4500" b="0" i="1" u="none" strike="noStrike" cap="none" dirty="0">
                <a:solidFill>
                  <a:schemeClr val="dk1"/>
                </a:solidFill>
                <a:latin typeface="Avenir"/>
                <a:ea typeface="Avenir"/>
                <a:cs typeface="Avenir"/>
                <a:sym typeface="Avenir"/>
              </a:rPr>
              <a:t>.</a:t>
            </a:r>
            <a:r>
              <a:rPr lang="fr-FR" sz="4500" b="0" i="0" u="none" strike="noStrike" cap="none" dirty="0">
                <a:solidFill>
                  <a:schemeClr val="dk1"/>
                </a:solidFill>
                <a:latin typeface="Avenir"/>
                <a:ea typeface="Avenir"/>
                <a:cs typeface="Avenir"/>
                <a:sym typeface="Avenir"/>
              </a:rPr>
              <a:t>” </a:t>
            </a:r>
            <a:endParaRPr sz="4500" b="0" i="0" u="none" strike="noStrike" cap="none" dirty="0">
              <a:solidFill>
                <a:schemeClr val="dk1"/>
              </a:solidFill>
              <a:latin typeface="Avenir"/>
              <a:ea typeface="Avenir"/>
              <a:cs typeface="Avenir"/>
              <a:sym typeface="Avenir"/>
            </a:endParaRPr>
          </a:p>
          <a:p>
            <a:pPr marL="0" marR="0" lvl="0" indent="0" algn="r" rtl="0">
              <a:lnSpc>
                <a:spcPct val="115000"/>
              </a:lnSpc>
              <a:spcBef>
                <a:spcPts val="0"/>
              </a:spcBef>
              <a:spcAft>
                <a:spcPts val="0"/>
              </a:spcAft>
              <a:buClr>
                <a:schemeClr val="dk1"/>
              </a:buClr>
              <a:buSzPts val="1100"/>
              <a:buFont typeface="Arial"/>
              <a:buNone/>
            </a:pPr>
            <a:r>
              <a:rPr lang="fr-FR" sz="4500" b="0" i="0" u="none" strike="noStrike" cap="none" dirty="0">
                <a:solidFill>
                  <a:schemeClr val="dk1"/>
                </a:solidFill>
                <a:latin typeface="Avenir"/>
                <a:ea typeface="Avenir"/>
                <a:cs typeface="Avenir"/>
                <a:sym typeface="Avenir"/>
              </a:rPr>
              <a:t>David Kelly, IDEO</a:t>
            </a:r>
            <a:endParaRPr sz="4500" b="0" i="0" u="none" strike="noStrike" cap="none" dirty="0">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1e484621de3_0_36"/>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273" name="Google Shape;273;g1e484621de3_0_36"/>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74" name="Google Shape;274;g1e484621de3_0_36"/>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process of creating </a:t>
            </a:r>
            <a:r>
              <a:rPr lang="fr-FR" sz="4500" b="1" i="0" u="none" strike="noStrike" cap="none">
                <a:solidFill>
                  <a:schemeClr val="dk1"/>
                </a:solidFill>
                <a:latin typeface="Avenir"/>
                <a:ea typeface="Avenir"/>
                <a:cs typeface="Avenir"/>
                <a:sym typeface="Avenir"/>
              </a:rPr>
              <a:t>usable artifacts</a:t>
            </a:r>
            <a:r>
              <a:rPr lang="fr-FR" sz="4500" b="0" i="0" u="none" strike="noStrike" cap="none">
                <a:solidFill>
                  <a:schemeClr val="dk1"/>
                </a:solidFill>
                <a:latin typeface="Avenir"/>
                <a:ea typeface="Avenir"/>
                <a:cs typeface="Avenir"/>
                <a:sym typeface="Avenir"/>
              </a:rPr>
              <a:t> at a variety of fidelities of completion, in order to answer design questions and communicate design ideas;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586e8af179_1_27"/>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280" name="Google Shape;280;g2586e8af179_1_27"/>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81" name="Google Shape;281;g2586e8af179_1_27"/>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a:t>
            </a:r>
            <a:r>
              <a:rPr lang="fr-FR" sz="4500" b="0" i="1" u="sng" strike="noStrike" cap="none">
                <a:solidFill>
                  <a:schemeClr val="dk1"/>
                </a:solidFill>
                <a:latin typeface="EB Garamond ExtraBold"/>
                <a:ea typeface="EB Garamond ExtraBold"/>
                <a:cs typeface="EB Garamond ExtraBold"/>
                <a:sym typeface="EB Garamond ExtraBold"/>
              </a:rPr>
              <a:t>process of creating</a:t>
            </a:r>
            <a:r>
              <a:rPr lang="fr-FR" sz="4500" b="0" i="0" u="none" strike="noStrike" cap="none">
                <a:solidFill>
                  <a:schemeClr val="dk1"/>
                </a:solidFill>
                <a:latin typeface="Avenir"/>
                <a:ea typeface="Avenir"/>
                <a:cs typeface="Avenir"/>
                <a:sym typeface="Avenir"/>
              </a:rPr>
              <a:t> </a:t>
            </a:r>
            <a:r>
              <a:rPr lang="fr-FR" sz="4500" b="1" i="0" u="none" strike="noStrike" cap="none">
                <a:solidFill>
                  <a:schemeClr val="dk1"/>
                </a:solidFill>
                <a:latin typeface="Avenir"/>
                <a:ea typeface="Avenir"/>
                <a:cs typeface="Avenir"/>
                <a:sym typeface="Avenir"/>
              </a:rPr>
              <a:t>usable artifacts</a:t>
            </a:r>
            <a:r>
              <a:rPr lang="fr-FR" sz="4500" b="0" i="0" u="none" strike="noStrike" cap="none">
                <a:solidFill>
                  <a:schemeClr val="dk1"/>
                </a:solidFill>
                <a:latin typeface="Avenir"/>
                <a:ea typeface="Avenir"/>
                <a:cs typeface="Avenir"/>
                <a:sym typeface="Avenir"/>
              </a:rPr>
              <a:t> at a variety of fidelities of completion, in order to answer design questions and communicate design ideas;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pic>
        <p:nvPicPr>
          <p:cNvPr id="282" name="Google Shape;282;g2586e8af179_1_27"/>
          <p:cNvPicPr preferRelativeResize="0"/>
          <p:nvPr/>
        </p:nvPicPr>
        <p:blipFill rotWithShape="1">
          <a:blip r:embed="rId3">
            <a:alphaModFix/>
          </a:blip>
          <a:srcRect/>
          <a:stretch/>
        </p:blipFill>
        <p:spPr>
          <a:xfrm>
            <a:off x="4306350" y="5286025"/>
            <a:ext cx="11746225" cy="747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e484621de3_0_44"/>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288" name="Google Shape;288;g1e484621de3_0_44"/>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89" name="Google Shape;289;g1e484621de3_0_44"/>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a:t>
            </a:r>
            <a:r>
              <a:rPr lang="fr-FR" sz="4500" b="0" i="1" u="sng" strike="noStrike" cap="none">
                <a:solidFill>
                  <a:schemeClr val="dk1"/>
                </a:solidFill>
                <a:latin typeface="EB Garamond ExtraBold"/>
                <a:ea typeface="EB Garamond ExtraBold"/>
                <a:cs typeface="EB Garamond ExtraBold"/>
                <a:sym typeface="EB Garamond ExtraBold"/>
              </a:rPr>
              <a:t>process of creating</a:t>
            </a:r>
            <a:r>
              <a:rPr lang="fr-FR" sz="4500" b="0" i="0" u="none" strike="noStrike" cap="none">
                <a:solidFill>
                  <a:schemeClr val="dk1"/>
                </a:solidFill>
                <a:latin typeface="Avenir"/>
                <a:ea typeface="Avenir"/>
                <a:cs typeface="Avenir"/>
                <a:sym typeface="Avenir"/>
              </a:rPr>
              <a:t> </a:t>
            </a:r>
            <a:r>
              <a:rPr lang="fr-FR" sz="4500" b="0" i="1" u="sng" strike="noStrike" cap="none">
                <a:solidFill>
                  <a:schemeClr val="dk1"/>
                </a:solidFill>
                <a:latin typeface="EB Garamond ExtraBold"/>
                <a:ea typeface="EB Garamond ExtraBold"/>
                <a:cs typeface="EB Garamond ExtraBold"/>
                <a:sym typeface="EB Garamond ExtraBold"/>
              </a:rPr>
              <a:t>usable artifacts</a:t>
            </a:r>
            <a:r>
              <a:rPr lang="fr-FR" sz="4500" b="0" i="0" u="none" strike="noStrike" cap="none">
                <a:solidFill>
                  <a:schemeClr val="dk1"/>
                </a:solidFill>
                <a:latin typeface="Avenir"/>
                <a:ea typeface="Avenir"/>
                <a:cs typeface="Avenir"/>
                <a:sym typeface="Avenir"/>
              </a:rPr>
              <a:t> at a variety of fidelities of completion, in order to answer design questions and communicate design ideas;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grpSp>
        <p:nvGrpSpPr>
          <p:cNvPr id="290" name="Google Shape;290;g1e484621de3_0_44"/>
          <p:cNvGrpSpPr/>
          <p:nvPr/>
        </p:nvGrpSpPr>
        <p:grpSpPr>
          <a:xfrm>
            <a:off x="6336163" y="5676021"/>
            <a:ext cx="10514002" cy="7170200"/>
            <a:chOff x="0" y="0"/>
            <a:chExt cx="10514002" cy="7170200"/>
          </a:xfrm>
        </p:grpSpPr>
        <p:pic>
          <p:nvPicPr>
            <p:cNvPr id="291" name="Google Shape;291;g1e484621de3_0_44" descr="Draw to Laser.jpg"/>
            <p:cNvPicPr preferRelativeResize="0"/>
            <p:nvPr/>
          </p:nvPicPr>
          <p:blipFill rotWithShape="1">
            <a:blip r:embed="rId3">
              <a:alphaModFix/>
            </a:blip>
            <a:srcRect/>
            <a:stretch/>
          </p:blipFill>
          <p:spPr>
            <a:xfrm>
              <a:off x="127000" y="88900"/>
              <a:ext cx="10260002" cy="6840001"/>
            </a:xfrm>
            <a:prstGeom prst="rect">
              <a:avLst/>
            </a:prstGeom>
            <a:noFill/>
            <a:ln>
              <a:noFill/>
            </a:ln>
          </p:spPr>
        </p:pic>
        <p:pic>
          <p:nvPicPr>
            <p:cNvPr id="292" name="Google Shape;292;g1e484621de3_0_44" descr="Draw to Laser.jpg"/>
            <p:cNvPicPr preferRelativeResize="0"/>
            <p:nvPr/>
          </p:nvPicPr>
          <p:blipFill rotWithShape="1">
            <a:blip r:embed="rId4">
              <a:alphaModFix/>
            </a:blip>
            <a:srcRect/>
            <a:stretch/>
          </p:blipFill>
          <p:spPr>
            <a:xfrm>
              <a:off x="0" y="0"/>
              <a:ext cx="10514002" cy="71702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1e484621de3_0_50"/>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298" name="Google Shape;298;g1e484621de3_0_50"/>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99" name="Google Shape;299;g1e484621de3_0_50"/>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a:t>
            </a:r>
            <a:r>
              <a:rPr lang="fr-FR" sz="4500" b="0" i="1" u="sng" strike="noStrike" cap="none">
                <a:solidFill>
                  <a:schemeClr val="dk1"/>
                </a:solidFill>
                <a:latin typeface="EB Garamond ExtraBold"/>
                <a:ea typeface="EB Garamond ExtraBold"/>
                <a:cs typeface="EB Garamond ExtraBold"/>
                <a:sym typeface="EB Garamond ExtraBold"/>
              </a:rPr>
              <a:t>process of creating</a:t>
            </a:r>
            <a:r>
              <a:rPr lang="fr-FR" sz="4500" b="0" i="0" u="none" strike="noStrike" cap="none">
                <a:solidFill>
                  <a:schemeClr val="dk1"/>
                </a:solidFill>
                <a:latin typeface="Avenir"/>
                <a:ea typeface="Avenir"/>
                <a:cs typeface="Avenir"/>
                <a:sym typeface="Avenir"/>
              </a:rPr>
              <a:t> </a:t>
            </a:r>
            <a:r>
              <a:rPr lang="fr-FR" sz="4500" b="0" i="1" u="sng" strike="noStrike" cap="none">
                <a:solidFill>
                  <a:schemeClr val="dk1"/>
                </a:solidFill>
                <a:latin typeface="EB Garamond ExtraBold"/>
                <a:ea typeface="EB Garamond ExtraBold"/>
                <a:cs typeface="EB Garamond ExtraBold"/>
                <a:sym typeface="EB Garamond ExtraBold"/>
              </a:rPr>
              <a:t>usable artifacts</a:t>
            </a:r>
            <a:r>
              <a:rPr lang="fr-FR" sz="4500" b="0" i="0" u="none" strike="noStrike" cap="none">
                <a:solidFill>
                  <a:schemeClr val="dk1"/>
                </a:solidFill>
                <a:latin typeface="Avenir"/>
                <a:ea typeface="Avenir"/>
                <a:cs typeface="Avenir"/>
                <a:sym typeface="Avenir"/>
              </a:rPr>
              <a:t> at a </a:t>
            </a:r>
            <a:r>
              <a:rPr lang="fr-FR" sz="4500" b="0" i="1" u="sng" strike="noStrike" cap="none">
                <a:solidFill>
                  <a:schemeClr val="dk1"/>
                </a:solidFill>
                <a:latin typeface="EB Garamond ExtraBold"/>
                <a:ea typeface="EB Garamond ExtraBold"/>
                <a:cs typeface="EB Garamond ExtraBold"/>
                <a:sym typeface="EB Garamond ExtraBold"/>
              </a:rPr>
              <a:t>variety of fidelities of completion</a:t>
            </a:r>
            <a:r>
              <a:rPr lang="fr-FR" sz="4500" b="0" i="0" u="none" strike="noStrike" cap="none">
                <a:solidFill>
                  <a:schemeClr val="dk1"/>
                </a:solidFill>
                <a:latin typeface="Avenir"/>
                <a:ea typeface="Avenir"/>
                <a:cs typeface="Avenir"/>
                <a:sym typeface="Avenir"/>
              </a:rPr>
              <a:t>, in order to answer design questions and communicate design ideas;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pic>
        <p:nvPicPr>
          <p:cNvPr id="300" name="Google Shape;300;g1e484621de3_0_50" descr="Image"/>
          <p:cNvPicPr preferRelativeResize="0"/>
          <p:nvPr/>
        </p:nvPicPr>
        <p:blipFill rotWithShape="1">
          <a:blip r:embed="rId3">
            <a:alphaModFix/>
          </a:blip>
          <a:srcRect/>
          <a:stretch/>
        </p:blipFill>
        <p:spPr>
          <a:xfrm>
            <a:off x="1974239" y="5934298"/>
            <a:ext cx="15074159" cy="7200002"/>
          </a:xfrm>
          <a:prstGeom prst="rect">
            <a:avLst/>
          </a:prstGeom>
          <a:noFill/>
          <a:ln>
            <a:noFill/>
          </a:ln>
        </p:spPr>
      </p:pic>
      <p:sp>
        <p:nvSpPr>
          <p:cNvPr id="301" name="Google Shape;301;g1e484621de3_0_50"/>
          <p:cNvSpPr txBox="1"/>
          <p:nvPr/>
        </p:nvSpPr>
        <p:spPr>
          <a:xfrm>
            <a:off x="17674791" y="12535812"/>
            <a:ext cx="6709200" cy="11802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500"/>
              <a:buFont typeface="Helvetica Neue"/>
              <a:buNone/>
            </a:pPr>
            <a:r>
              <a:rPr lang="fr-FR" sz="3500" b="0" i="0" u="none" strike="noStrike" cap="none">
                <a:solidFill>
                  <a:srgbClr val="000000"/>
                </a:solidFill>
                <a:latin typeface="Helvetica Neue"/>
                <a:ea typeface="Helvetica Neue"/>
                <a:cs typeface="Helvetica Neue"/>
                <a:sym typeface="Helvetica Neue"/>
              </a:rPr>
              <a:t>Source : (Star &amp; Griesemer, 1989)</a:t>
            </a:r>
            <a:br>
              <a:rPr lang="fr-FR" sz="3500" b="0" i="0" u="none" strike="noStrike" cap="none">
                <a:solidFill>
                  <a:srgbClr val="000000"/>
                </a:solidFill>
                <a:latin typeface="Helvetica Neue"/>
                <a:ea typeface="Helvetica Neue"/>
                <a:cs typeface="Helvetica Neue"/>
                <a:sym typeface="Helvetica Neue"/>
              </a:rPr>
            </a:br>
            <a:r>
              <a:rPr lang="fr-FR" sz="3500" b="0" i="0" u="none" strike="noStrike" cap="none">
                <a:solidFill>
                  <a:srgbClr val="000000"/>
                </a:solidFill>
                <a:latin typeface="Helvetica Neue"/>
                <a:ea typeface="Helvetica Neue"/>
                <a:cs typeface="Helvetica Neue"/>
                <a:sym typeface="Helvetica Neue"/>
              </a:rPr>
              <a:t>Illustration : (Kattan, 2009)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txBox="1">
            <a:spLocks noGrp="1"/>
          </p:cNvSpPr>
          <p:nvPr>
            <p:ph type="body" idx="1"/>
          </p:nvPr>
        </p:nvSpPr>
        <p:spPr>
          <a:xfrm>
            <a:off x="1008172" y="8034080"/>
            <a:ext cx="10223501" cy="2059482"/>
          </a:xfrm>
          <a:prstGeom prst="rect">
            <a:avLst/>
          </a:prstGeom>
          <a:noFill/>
          <a:ln>
            <a:noFill/>
          </a:ln>
        </p:spPr>
        <p:txBody>
          <a:bodyPr spcFirstLastPara="1" wrap="square" lIns="50800" tIns="50800" rIns="50800" bIns="50800" anchor="t" anchorCtr="0">
            <a:normAutofit/>
          </a:bodyPr>
          <a:lstStyle/>
          <a:p>
            <a:pPr marL="0" lvl="0" indent="0" algn="ctr" rtl="0">
              <a:lnSpc>
                <a:spcPct val="100000"/>
              </a:lnSpc>
              <a:spcBef>
                <a:spcPts val="0"/>
              </a:spcBef>
              <a:spcAft>
                <a:spcPts val="0"/>
              </a:spcAft>
              <a:buClr>
                <a:srgbClr val="000000"/>
              </a:buClr>
              <a:buSzPts val="5500"/>
              <a:buFont typeface="Libre Baskerville"/>
              <a:buNone/>
            </a:pPr>
            <a:r>
              <a:rPr lang="fr-FR" sz="5500">
                <a:latin typeface="Garamond"/>
                <a:ea typeface="Garamond"/>
                <a:cs typeface="Garamond"/>
                <a:sym typeface="Garamond"/>
              </a:rPr>
              <a:t>Research platform for prospective assessment of innovative usages</a:t>
            </a:r>
            <a:endParaRPr>
              <a:latin typeface="Garamond"/>
              <a:ea typeface="Garamond"/>
              <a:cs typeface="Garamond"/>
              <a:sym typeface="Garamond"/>
            </a:endParaRPr>
          </a:p>
        </p:txBody>
      </p:sp>
      <p:pic>
        <p:nvPicPr>
          <p:cNvPr id="133" name="Google Shape;133;p6" descr="2D-3D-4D triptych.png"/>
          <p:cNvPicPr preferRelativeResize="0"/>
          <p:nvPr/>
        </p:nvPicPr>
        <p:blipFill>
          <a:blip r:embed="rId3">
            <a:alphaModFix/>
          </a:blip>
          <a:stretch>
            <a:fillRect/>
          </a:stretch>
        </p:blipFill>
        <p:spPr>
          <a:xfrm>
            <a:off x="12197198" y="965867"/>
            <a:ext cx="11805804" cy="10799299"/>
          </a:xfrm>
          <a:prstGeom prst="rect">
            <a:avLst/>
          </a:prstGeom>
          <a:noFill/>
          <a:ln>
            <a:noFill/>
          </a:ln>
        </p:spPr>
      </p:pic>
      <p:pic>
        <p:nvPicPr>
          <p:cNvPr id="134" name="Google Shape;134;p6" descr="LF2L-Vertical.jpg"/>
          <p:cNvPicPr preferRelativeResize="0"/>
          <p:nvPr/>
        </p:nvPicPr>
        <p:blipFill rotWithShape="1">
          <a:blip r:embed="rId4">
            <a:alphaModFix/>
          </a:blip>
          <a:srcRect/>
          <a:stretch/>
        </p:blipFill>
        <p:spPr>
          <a:xfrm>
            <a:off x="3190123" y="2514340"/>
            <a:ext cx="5859597" cy="43436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2586e8af179_1_0"/>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307" name="Google Shape;307;g2586e8af179_1_0"/>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08" name="Google Shape;308;g2586e8af179_1_0"/>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process of creating </a:t>
            </a:r>
            <a:r>
              <a:rPr lang="fr-FR" sz="4500" b="0" i="1" u="sng" strike="noStrike" cap="none">
                <a:solidFill>
                  <a:schemeClr val="dk1"/>
                </a:solidFill>
                <a:latin typeface="EB Garamond ExtraBold"/>
                <a:ea typeface="EB Garamond ExtraBold"/>
                <a:cs typeface="EB Garamond ExtraBold"/>
                <a:sym typeface="EB Garamond ExtraBold"/>
              </a:rPr>
              <a:t>usable artifacts</a:t>
            </a:r>
            <a:r>
              <a:rPr lang="fr-FR" sz="4500" b="0" i="0" u="none" strike="noStrike" cap="none">
                <a:solidFill>
                  <a:schemeClr val="dk1"/>
                </a:solidFill>
                <a:latin typeface="Avenir"/>
                <a:ea typeface="Avenir"/>
                <a:cs typeface="Avenir"/>
                <a:sym typeface="Avenir"/>
              </a:rPr>
              <a:t> at a </a:t>
            </a:r>
            <a:r>
              <a:rPr lang="fr-FR" sz="4500" b="0" i="1" u="sng" strike="noStrike" cap="none">
                <a:solidFill>
                  <a:schemeClr val="dk1"/>
                </a:solidFill>
                <a:latin typeface="EB Garamond ExtraBold"/>
                <a:ea typeface="EB Garamond ExtraBold"/>
                <a:cs typeface="EB Garamond ExtraBold"/>
                <a:sym typeface="EB Garamond ExtraBold"/>
              </a:rPr>
              <a:t>variety of fidelities of completion</a:t>
            </a:r>
            <a:r>
              <a:rPr lang="fr-FR" sz="4500" b="0" i="0" u="none" strike="noStrike" cap="none">
                <a:solidFill>
                  <a:schemeClr val="dk1"/>
                </a:solidFill>
                <a:latin typeface="Avenir"/>
                <a:ea typeface="Avenir"/>
                <a:cs typeface="Avenir"/>
                <a:sym typeface="Avenir"/>
              </a:rPr>
              <a:t>, in order to </a:t>
            </a:r>
            <a:r>
              <a:rPr lang="fr-FR" sz="4500" b="0" i="1" u="sng" strike="noStrike" cap="none">
                <a:solidFill>
                  <a:schemeClr val="dk1"/>
                </a:solidFill>
                <a:latin typeface="EB Garamond ExtraBold"/>
                <a:ea typeface="EB Garamond ExtraBold"/>
                <a:cs typeface="EB Garamond ExtraBold"/>
                <a:sym typeface="EB Garamond ExtraBold"/>
              </a:rPr>
              <a:t>answer design questions</a:t>
            </a:r>
            <a:r>
              <a:rPr lang="fr-FR" sz="4500" b="0" i="0" u="none" strike="noStrike" cap="none">
                <a:solidFill>
                  <a:schemeClr val="dk1"/>
                </a:solidFill>
                <a:latin typeface="Avenir"/>
                <a:ea typeface="Avenir"/>
                <a:cs typeface="Avenir"/>
                <a:sym typeface="Avenir"/>
              </a:rPr>
              <a:t> and communicate design ideas;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sp>
        <p:nvSpPr>
          <p:cNvPr id="309" name="Google Shape;309;g2586e8af179_1_0"/>
          <p:cNvSpPr txBox="1"/>
          <p:nvPr/>
        </p:nvSpPr>
        <p:spPr>
          <a:xfrm>
            <a:off x="2719650" y="8013700"/>
            <a:ext cx="6700800" cy="3267000"/>
          </a:xfrm>
          <a:prstGeom prst="rect">
            <a:avLst/>
          </a:prstGeom>
          <a:noFill/>
          <a:ln>
            <a:noFill/>
          </a:ln>
        </p:spPr>
        <p:txBody>
          <a:bodyPr spcFirstLastPara="1" wrap="square" lIns="91425" tIns="91425" rIns="91425" bIns="91425" anchor="t" anchorCtr="0">
            <a:spAutoFit/>
          </a:bodyPr>
          <a:lstStyle/>
          <a:p>
            <a:pPr marL="457200" marR="0" lvl="0" indent="-457200" algn="l" rtl="0">
              <a:lnSpc>
                <a:spcPct val="115000"/>
              </a:lnSpc>
              <a:spcBef>
                <a:spcPts val="0"/>
              </a:spcBef>
              <a:spcAft>
                <a:spcPts val="0"/>
              </a:spcAft>
              <a:buClr>
                <a:schemeClr val="dk1"/>
              </a:buClr>
              <a:buSzPts val="4500"/>
              <a:buFont typeface="Avenir"/>
              <a:buAutoNum type="arabicPeriod"/>
            </a:pPr>
            <a:r>
              <a:rPr lang="fr-FR" sz="4500" b="0" i="0" u="none" strike="noStrike" cap="none">
                <a:solidFill>
                  <a:schemeClr val="dk1"/>
                </a:solidFill>
                <a:latin typeface="Avenir"/>
                <a:ea typeface="Avenir"/>
                <a:cs typeface="Avenir"/>
                <a:sym typeface="Avenir"/>
              </a:rPr>
              <a:t>Representation</a:t>
            </a:r>
            <a:endParaRPr sz="4500" b="0" i="0" u="none" strike="noStrike" cap="none">
              <a:solidFill>
                <a:schemeClr val="dk1"/>
              </a:solidFill>
              <a:latin typeface="Avenir"/>
              <a:ea typeface="Avenir"/>
              <a:cs typeface="Avenir"/>
              <a:sym typeface="Avenir"/>
            </a:endParaRPr>
          </a:p>
          <a:p>
            <a:pPr marL="457200" marR="0" lvl="0" indent="-457200" algn="l" rtl="0">
              <a:lnSpc>
                <a:spcPct val="115000"/>
              </a:lnSpc>
              <a:spcBef>
                <a:spcPts val="0"/>
              </a:spcBef>
              <a:spcAft>
                <a:spcPts val="0"/>
              </a:spcAft>
              <a:buClr>
                <a:schemeClr val="dk1"/>
              </a:buClr>
              <a:buSzPts val="4500"/>
              <a:buFont typeface="Avenir"/>
              <a:buAutoNum type="arabicPeriod"/>
            </a:pPr>
            <a:r>
              <a:rPr lang="fr-FR" sz="4500" b="0" i="0" u="none" strike="noStrike" cap="none">
                <a:solidFill>
                  <a:schemeClr val="dk1"/>
                </a:solidFill>
                <a:latin typeface="Avenir"/>
                <a:ea typeface="Avenir"/>
                <a:cs typeface="Avenir"/>
                <a:sym typeface="Avenir"/>
              </a:rPr>
              <a:t>Precision</a:t>
            </a:r>
            <a:endParaRPr sz="4500" b="0" i="0" u="none" strike="noStrike" cap="none">
              <a:solidFill>
                <a:schemeClr val="dk1"/>
              </a:solidFill>
              <a:latin typeface="Avenir"/>
              <a:ea typeface="Avenir"/>
              <a:cs typeface="Avenir"/>
              <a:sym typeface="Avenir"/>
            </a:endParaRPr>
          </a:p>
          <a:p>
            <a:pPr marL="457200" marR="0" lvl="0" indent="-457200" algn="l" rtl="0">
              <a:lnSpc>
                <a:spcPct val="115000"/>
              </a:lnSpc>
              <a:spcBef>
                <a:spcPts val="0"/>
              </a:spcBef>
              <a:spcAft>
                <a:spcPts val="0"/>
              </a:spcAft>
              <a:buClr>
                <a:schemeClr val="dk1"/>
              </a:buClr>
              <a:buSzPts val="4500"/>
              <a:buFont typeface="Avenir"/>
              <a:buAutoNum type="arabicPeriod"/>
            </a:pPr>
            <a:r>
              <a:rPr lang="fr-FR" sz="4500" b="0" i="0" u="none" strike="noStrike" cap="none">
                <a:solidFill>
                  <a:schemeClr val="dk1"/>
                </a:solidFill>
                <a:latin typeface="Avenir"/>
                <a:ea typeface="Avenir"/>
                <a:cs typeface="Avenir"/>
                <a:sym typeface="Avenir"/>
              </a:rPr>
              <a:t>Interactivity</a:t>
            </a:r>
            <a:endParaRPr sz="4500" b="0" i="0" u="none" strike="noStrike" cap="none">
              <a:solidFill>
                <a:schemeClr val="dk1"/>
              </a:solidFill>
              <a:latin typeface="Avenir"/>
              <a:ea typeface="Avenir"/>
              <a:cs typeface="Avenir"/>
              <a:sym typeface="Avenir"/>
            </a:endParaRPr>
          </a:p>
          <a:p>
            <a:pPr marL="457200" marR="0" lvl="0" indent="-457200" algn="l" rtl="0">
              <a:lnSpc>
                <a:spcPct val="115000"/>
              </a:lnSpc>
              <a:spcBef>
                <a:spcPts val="0"/>
              </a:spcBef>
              <a:spcAft>
                <a:spcPts val="0"/>
              </a:spcAft>
              <a:buClr>
                <a:schemeClr val="dk1"/>
              </a:buClr>
              <a:buSzPts val="4500"/>
              <a:buFont typeface="Avenir"/>
              <a:buAutoNum type="arabicPeriod"/>
            </a:pPr>
            <a:r>
              <a:rPr lang="fr-FR" sz="4500" b="0" i="0" u="none" strike="noStrike" cap="none">
                <a:solidFill>
                  <a:schemeClr val="dk1"/>
                </a:solidFill>
                <a:latin typeface="Avenir"/>
                <a:ea typeface="Avenir"/>
                <a:cs typeface="Avenir"/>
                <a:sym typeface="Avenir"/>
              </a:rPr>
              <a:t>Evolution</a:t>
            </a:r>
            <a:endParaRPr sz="2300" b="0" i="0" u="none" strike="noStrike" cap="none">
              <a:solidFill>
                <a:schemeClr val="dk1"/>
              </a:solidFill>
              <a:latin typeface="Avenir"/>
              <a:ea typeface="Avenir"/>
              <a:cs typeface="Avenir"/>
              <a:sym typeface="Avenir"/>
            </a:endParaRPr>
          </a:p>
        </p:txBody>
      </p:sp>
      <p:pic>
        <p:nvPicPr>
          <p:cNvPr id="310" name="Google Shape;310;g2586e8af179_1_0"/>
          <p:cNvPicPr preferRelativeResize="0"/>
          <p:nvPr/>
        </p:nvPicPr>
        <p:blipFill rotWithShape="1">
          <a:blip r:embed="rId3">
            <a:alphaModFix/>
          </a:blip>
          <a:srcRect/>
          <a:stretch/>
        </p:blipFill>
        <p:spPr>
          <a:xfrm>
            <a:off x="8472300" y="5567675"/>
            <a:ext cx="14554034" cy="7174524"/>
          </a:xfrm>
          <a:prstGeom prst="rect">
            <a:avLst/>
          </a:prstGeom>
          <a:noFill/>
          <a:ln>
            <a:noFill/>
          </a:ln>
        </p:spPr>
      </p:pic>
      <p:sp>
        <p:nvSpPr>
          <p:cNvPr id="311" name="Google Shape;311;g2586e8af179_1_0"/>
          <p:cNvSpPr txBox="1"/>
          <p:nvPr/>
        </p:nvSpPr>
        <p:spPr>
          <a:xfrm>
            <a:off x="20215400" y="11592525"/>
            <a:ext cx="20799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Dyson</a:t>
            </a:r>
            <a:endParaRPr sz="2300" b="0" i="0" u="none" strike="noStrike" cap="none">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586e8af179_1_6"/>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317" name="Google Shape;317;g2586e8af179_1_6"/>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18" name="Google Shape;318;g2586e8af179_1_6"/>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process of creating </a:t>
            </a:r>
            <a:r>
              <a:rPr lang="fr-FR" sz="4500" b="0" i="1" u="sng" strike="noStrike" cap="none">
                <a:solidFill>
                  <a:schemeClr val="dk1"/>
                </a:solidFill>
                <a:latin typeface="EB Garamond ExtraBold"/>
                <a:ea typeface="EB Garamond ExtraBold"/>
                <a:cs typeface="EB Garamond ExtraBold"/>
                <a:sym typeface="EB Garamond ExtraBold"/>
              </a:rPr>
              <a:t>usable artifacts</a:t>
            </a:r>
            <a:r>
              <a:rPr lang="fr-FR" sz="4500" b="0" i="0" u="none" strike="noStrike" cap="none">
                <a:solidFill>
                  <a:schemeClr val="dk1"/>
                </a:solidFill>
                <a:latin typeface="Avenir"/>
                <a:ea typeface="Avenir"/>
                <a:cs typeface="Avenir"/>
                <a:sym typeface="Avenir"/>
              </a:rPr>
              <a:t> at a </a:t>
            </a:r>
            <a:r>
              <a:rPr lang="fr-FR" sz="4500" b="0" i="1" u="sng" strike="noStrike" cap="none">
                <a:solidFill>
                  <a:schemeClr val="dk1"/>
                </a:solidFill>
                <a:latin typeface="EB Garamond ExtraBold"/>
                <a:ea typeface="EB Garamond ExtraBold"/>
                <a:cs typeface="EB Garamond ExtraBold"/>
                <a:sym typeface="EB Garamond ExtraBold"/>
              </a:rPr>
              <a:t>variety of fidelities of completion</a:t>
            </a:r>
            <a:r>
              <a:rPr lang="fr-FR" sz="4500" b="0" i="0" u="none" strike="noStrike" cap="none">
                <a:solidFill>
                  <a:schemeClr val="dk1"/>
                </a:solidFill>
                <a:latin typeface="Avenir"/>
                <a:ea typeface="Avenir"/>
                <a:cs typeface="Avenir"/>
                <a:sym typeface="Avenir"/>
              </a:rPr>
              <a:t>, in order to </a:t>
            </a:r>
            <a:r>
              <a:rPr lang="fr-FR" sz="4500" b="0" i="1" u="sng" strike="noStrike" cap="none">
                <a:solidFill>
                  <a:schemeClr val="dk1"/>
                </a:solidFill>
                <a:latin typeface="EB Garamond ExtraBold"/>
                <a:ea typeface="EB Garamond ExtraBold"/>
                <a:cs typeface="EB Garamond ExtraBold"/>
                <a:sym typeface="EB Garamond ExtraBold"/>
              </a:rPr>
              <a:t>answer design questions</a:t>
            </a:r>
            <a:r>
              <a:rPr lang="fr-FR" sz="4500" b="0" i="0" u="none" strike="noStrike" cap="none">
                <a:solidFill>
                  <a:schemeClr val="dk1"/>
                </a:solidFill>
                <a:latin typeface="Avenir"/>
                <a:ea typeface="Avenir"/>
                <a:cs typeface="Avenir"/>
                <a:sym typeface="Avenir"/>
              </a:rPr>
              <a:t> and </a:t>
            </a:r>
            <a:r>
              <a:rPr lang="fr-FR" sz="4500" b="0" i="1" u="sng" strike="noStrike" cap="none">
                <a:solidFill>
                  <a:schemeClr val="dk1"/>
                </a:solidFill>
                <a:latin typeface="EB Garamond ExtraBold"/>
                <a:ea typeface="EB Garamond ExtraBold"/>
                <a:cs typeface="EB Garamond ExtraBold"/>
                <a:sym typeface="EB Garamond ExtraBold"/>
              </a:rPr>
              <a:t>communicate design ideas</a:t>
            </a:r>
            <a:r>
              <a:rPr lang="fr-FR" sz="4500" b="0" i="0" u="none" strike="noStrike" cap="none">
                <a:solidFill>
                  <a:schemeClr val="dk1"/>
                </a:solidFill>
                <a:latin typeface="Avenir"/>
                <a:ea typeface="Avenir"/>
                <a:cs typeface="Avenir"/>
                <a:sym typeface="Avenir"/>
              </a:rPr>
              <a:t>;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pic>
        <p:nvPicPr>
          <p:cNvPr id="319" name="Google Shape;319;g2586e8af179_1_6"/>
          <p:cNvPicPr preferRelativeResize="0"/>
          <p:nvPr/>
        </p:nvPicPr>
        <p:blipFill rotWithShape="1">
          <a:blip r:embed="rId3">
            <a:alphaModFix/>
          </a:blip>
          <a:srcRect/>
          <a:stretch/>
        </p:blipFill>
        <p:spPr>
          <a:xfrm>
            <a:off x="7692400" y="5952125"/>
            <a:ext cx="15206699" cy="7119106"/>
          </a:xfrm>
          <a:prstGeom prst="rect">
            <a:avLst/>
          </a:prstGeom>
          <a:noFill/>
          <a:ln>
            <a:noFill/>
          </a:ln>
        </p:spPr>
      </p:pic>
      <p:sp>
        <p:nvSpPr>
          <p:cNvPr id="320" name="Google Shape;320;g2586e8af179_1_6"/>
          <p:cNvSpPr txBox="1"/>
          <p:nvPr/>
        </p:nvSpPr>
        <p:spPr>
          <a:xfrm>
            <a:off x="1079400" y="10328250"/>
            <a:ext cx="5958900" cy="3016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fr-FR" sz="2300" b="0" i="0" u="none" strike="noStrike" cap="none">
                <a:solidFill>
                  <a:schemeClr val="dk1"/>
                </a:solidFill>
                <a:latin typeface="Avenir"/>
                <a:ea typeface="Avenir"/>
                <a:cs typeface="Avenir"/>
                <a:sym typeface="Avenir"/>
              </a:rPr>
              <a:t>Camburn, B., Viswanathan, V., Linsey, J., Anderson, D., Jensen, D., Crawford, R., Otto, K., Wood, K., 2017. Design prototyping methods: state of the art in strategies, techniques, and guidelines. Des. Sci. 3, e13. </a:t>
            </a:r>
            <a:r>
              <a:rPr lang="fr-FR" sz="2300" b="0" i="0" u="sng" strike="noStrike" cap="none">
                <a:solidFill>
                  <a:schemeClr val="hlink"/>
                </a:solidFill>
                <a:latin typeface="Avenir"/>
                <a:ea typeface="Avenir"/>
                <a:cs typeface="Avenir"/>
                <a:sym typeface="Avenir"/>
                <a:hlinkClick r:id="rId4"/>
              </a:rPr>
              <a:t>https://doi.org/10.1017/dsj.2017.10</a:t>
            </a:r>
            <a:endParaRPr sz="23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chemeClr val="dk1"/>
              </a:buClr>
              <a:buSzPts val="1100"/>
              <a:buFont typeface="Arial"/>
              <a:buNone/>
            </a:pPr>
            <a:endParaRPr sz="2300" b="0" i="0" u="none" strike="noStrike" cap="none">
              <a:solidFill>
                <a:schemeClr val="dk1"/>
              </a:solidFill>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2586e8af179_1_12"/>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326" name="Google Shape;326;g2586e8af179_1_12"/>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27" name="Google Shape;327;g2586e8af179_1_12"/>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process of creating </a:t>
            </a:r>
            <a:r>
              <a:rPr lang="fr-FR" sz="4500" b="0" i="1" u="sng" strike="noStrike" cap="none">
                <a:solidFill>
                  <a:schemeClr val="dk1"/>
                </a:solidFill>
                <a:latin typeface="EB Garamond ExtraBold"/>
                <a:ea typeface="EB Garamond ExtraBold"/>
                <a:cs typeface="EB Garamond ExtraBold"/>
                <a:sym typeface="EB Garamond ExtraBold"/>
              </a:rPr>
              <a:t>usable artifacts</a:t>
            </a:r>
            <a:r>
              <a:rPr lang="fr-FR" sz="4500" b="0" i="0" u="none" strike="noStrike" cap="none">
                <a:solidFill>
                  <a:schemeClr val="dk1"/>
                </a:solidFill>
                <a:latin typeface="Avenir"/>
                <a:ea typeface="Avenir"/>
                <a:cs typeface="Avenir"/>
                <a:sym typeface="Avenir"/>
              </a:rPr>
              <a:t> at a </a:t>
            </a:r>
            <a:r>
              <a:rPr lang="fr-FR" sz="4500" b="0" i="1" u="sng" strike="noStrike" cap="none">
                <a:solidFill>
                  <a:schemeClr val="dk1"/>
                </a:solidFill>
                <a:latin typeface="EB Garamond ExtraBold"/>
                <a:ea typeface="EB Garamond ExtraBold"/>
                <a:cs typeface="EB Garamond ExtraBold"/>
                <a:sym typeface="EB Garamond ExtraBold"/>
              </a:rPr>
              <a:t>variety of fidelities of completion</a:t>
            </a:r>
            <a:r>
              <a:rPr lang="fr-FR" sz="4500" b="0" i="0" u="none" strike="noStrike" cap="none">
                <a:solidFill>
                  <a:schemeClr val="dk1"/>
                </a:solidFill>
                <a:latin typeface="Avenir"/>
                <a:ea typeface="Avenir"/>
                <a:cs typeface="Avenir"/>
                <a:sym typeface="Avenir"/>
              </a:rPr>
              <a:t>, in order to </a:t>
            </a:r>
            <a:r>
              <a:rPr lang="fr-FR" sz="4500" b="0" i="1" u="sng" strike="noStrike" cap="none">
                <a:solidFill>
                  <a:schemeClr val="dk1"/>
                </a:solidFill>
                <a:latin typeface="EB Garamond ExtraBold"/>
                <a:ea typeface="EB Garamond ExtraBold"/>
                <a:cs typeface="EB Garamond ExtraBold"/>
                <a:sym typeface="EB Garamond ExtraBold"/>
              </a:rPr>
              <a:t>answer design questions</a:t>
            </a:r>
            <a:r>
              <a:rPr lang="fr-FR" sz="4500" b="0" i="0" u="none" strike="noStrike" cap="none">
                <a:solidFill>
                  <a:schemeClr val="dk1"/>
                </a:solidFill>
                <a:latin typeface="Avenir"/>
                <a:ea typeface="Avenir"/>
                <a:cs typeface="Avenir"/>
                <a:sym typeface="Avenir"/>
              </a:rPr>
              <a:t> and </a:t>
            </a:r>
            <a:r>
              <a:rPr lang="fr-FR" sz="4500" b="0" i="1" u="sng" strike="noStrike" cap="none">
                <a:solidFill>
                  <a:schemeClr val="dk1"/>
                </a:solidFill>
                <a:latin typeface="EB Garamond ExtraBold"/>
                <a:ea typeface="EB Garamond ExtraBold"/>
                <a:cs typeface="EB Garamond ExtraBold"/>
                <a:sym typeface="EB Garamond ExtraBold"/>
              </a:rPr>
              <a:t>communicate design ideas</a:t>
            </a:r>
            <a:r>
              <a:rPr lang="fr-FR" sz="4500" b="0" i="0" u="none" strike="noStrike" cap="none">
                <a:solidFill>
                  <a:schemeClr val="dk1"/>
                </a:solidFill>
                <a:latin typeface="Avenir"/>
                <a:ea typeface="Avenir"/>
                <a:cs typeface="Avenir"/>
                <a:sym typeface="Avenir"/>
              </a:rPr>
              <a:t>; with </a:t>
            </a:r>
            <a:r>
              <a:rPr lang="fr-FR" sz="4500" b="0" i="1" u="sng" strike="noStrike" cap="none">
                <a:solidFill>
                  <a:schemeClr val="dk1"/>
                </a:solidFill>
                <a:latin typeface="EB Garamond ExtraBold"/>
                <a:ea typeface="EB Garamond ExtraBold"/>
                <a:cs typeface="EB Garamond ExtraBold"/>
                <a:sym typeface="EB Garamond ExtraBold"/>
              </a:rPr>
              <a:t>users </a:t>
            </a:r>
            <a:r>
              <a:rPr lang="fr-FR" sz="4500" b="0" i="1" u="sng" strike="noStrike" cap="none">
                <a:solidFill>
                  <a:schemeClr val="dk1"/>
                </a:solidFill>
                <a:latin typeface="EB Garamond"/>
                <a:ea typeface="EB Garamond"/>
                <a:cs typeface="EB Garamond"/>
                <a:sym typeface="EB Garamond"/>
              </a:rPr>
              <a:t>in the context of use.</a:t>
            </a:r>
            <a:r>
              <a:rPr lang="fr-FR" sz="4500" b="0" i="0" u="none" strike="noStrike" cap="none">
                <a:solidFill>
                  <a:schemeClr val="dk1"/>
                </a:solidFill>
                <a:latin typeface="Avenir"/>
                <a:ea typeface="Avenir"/>
                <a:cs typeface="Avenir"/>
                <a:sym typeface="Avenir"/>
              </a:rPr>
              <a:t>”</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pic>
        <p:nvPicPr>
          <p:cNvPr id="328" name="Google Shape;328;g2586e8af179_1_12"/>
          <p:cNvPicPr preferRelativeResize="0"/>
          <p:nvPr/>
        </p:nvPicPr>
        <p:blipFill rotWithShape="1">
          <a:blip r:embed="rId3">
            <a:alphaModFix/>
          </a:blip>
          <a:srcRect/>
          <a:stretch/>
        </p:blipFill>
        <p:spPr>
          <a:xfrm>
            <a:off x="6632525" y="5347375"/>
            <a:ext cx="12880650" cy="80461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e484621de3_0_25"/>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a Prototype ?</a:t>
            </a:r>
            <a:endParaRPr sz="1400" b="0" i="0" u="none" strike="noStrike" cap="none">
              <a:solidFill>
                <a:srgbClr val="000000"/>
              </a:solidFill>
              <a:latin typeface="EB Garamond Medium"/>
              <a:ea typeface="EB Garamond Medium"/>
              <a:cs typeface="EB Garamond Medium"/>
              <a:sym typeface="EB Garamond Medium"/>
            </a:endParaRPr>
          </a:p>
        </p:txBody>
      </p:sp>
      <p:sp>
        <p:nvSpPr>
          <p:cNvPr id="334" name="Google Shape;334;g1e484621de3_0_25"/>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35" name="Google Shape;335;g1e484621de3_0_25"/>
          <p:cNvSpPr txBox="1"/>
          <p:nvPr/>
        </p:nvSpPr>
        <p:spPr>
          <a:xfrm>
            <a:off x="1572025" y="3308375"/>
            <a:ext cx="21706500" cy="37248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“We define a prototype as a concrete representation of part or all of an interactive system. </a:t>
            </a:r>
            <a:r>
              <a:rPr lang="fr-FR" sz="4500" b="0" i="1" u="sng" strike="noStrike" cap="none">
                <a:solidFill>
                  <a:schemeClr val="dk1"/>
                </a:solidFill>
                <a:latin typeface="EB Garamond ExtraBold"/>
                <a:ea typeface="EB Garamond ExtraBold"/>
                <a:cs typeface="EB Garamond ExtraBold"/>
                <a:sym typeface="EB Garamond ExtraBold"/>
              </a:rPr>
              <a:t>A prototype is a tangible artifact, not an abstract description that requires interpretation.</a:t>
            </a:r>
            <a:r>
              <a:rPr lang="fr-FR" sz="4500" b="0" i="0" u="none" strike="noStrike" cap="none">
                <a:solidFill>
                  <a:schemeClr val="dk1"/>
                </a:solidFill>
                <a:latin typeface="Avenir"/>
                <a:ea typeface="Avenir"/>
                <a:cs typeface="Avenir"/>
                <a:sym typeface="Avenir"/>
              </a:rPr>
              <a:t> Designers, as well as managers, developers, customers and end users, can use these artifacts to envision and reflect upon the final system.”</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g1e484621de3_0_4" descr="Image"/>
          <p:cNvPicPr preferRelativeResize="0"/>
          <p:nvPr/>
        </p:nvPicPr>
        <p:blipFill rotWithShape="1">
          <a:blip r:embed="rId3">
            <a:alphaModFix/>
          </a:blip>
          <a:srcRect l="11611" t="5679" r="6212" b="4320"/>
          <a:stretch/>
        </p:blipFill>
        <p:spPr>
          <a:xfrm>
            <a:off x="7910535" y="3985416"/>
            <a:ext cx="14862494" cy="5350497"/>
          </a:xfrm>
          <a:prstGeom prst="rect">
            <a:avLst/>
          </a:prstGeom>
          <a:noFill/>
          <a:ln>
            <a:noFill/>
          </a:ln>
        </p:spPr>
      </p:pic>
      <p:sp>
        <p:nvSpPr>
          <p:cNvPr id="341" name="Google Shape;341;g1e484621de3_0_4"/>
          <p:cNvSpPr txBox="1"/>
          <p:nvPr/>
        </p:nvSpPr>
        <p:spPr>
          <a:xfrm>
            <a:off x="9106077" y="2710611"/>
            <a:ext cx="14862600" cy="949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 IDO – (OIC) Intermediary design object</a:t>
            </a:r>
            <a:endParaRPr sz="1400" b="0" i="0" u="none" strike="noStrike" cap="none">
              <a:solidFill>
                <a:srgbClr val="000000"/>
              </a:solidFill>
              <a:latin typeface="Arial"/>
              <a:ea typeface="Arial"/>
              <a:cs typeface="Arial"/>
              <a:sym typeface="Arial"/>
            </a:endParaRPr>
          </a:p>
        </p:txBody>
      </p:sp>
      <p:sp>
        <p:nvSpPr>
          <p:cNvPr id="342" name="Google Shape;342;g1e484621de3_0_4"/>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Why Prototyping Matters ?</a:t>
            </a:r>
            <a:endParaRPr sz="1400" b="0" i="0" u="none" strike="noStrike" cap="none">
              <a:solidFill>
                <a:srgbClr val="000000"/>
              </a:solidFill>
              <a:latin typeface="Arial"/>
              <a:ea typeface="Arial"/>
              <a:cs typeface="Arial"/>
              <a:sym typeface="Arial"/>
            </a:endParaRPr>
          </a:p>
        </p:txBody>
      </p:sp>
      <p:sp>
        <p:nvSpPr>
          <p:cNvPr id="343" name="Google Shape;343;g1e484621de3_0_4"/>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44" name="Google Shape;344;g1e484621de3_0_4"/>
          <p:cNvSpPr txBox="1"/>
          <p:nvPr/>
        </p:nvSpPr>
        <p:spPr>
          <a:xfrm>
            <a:off x="9086425" y="9999967"/>
            <a:ext cx="13343400" cy="1087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“If a picture is worth a thousand words, a prototype [IDO] is worth a thousand meetings.” —Dennis Boyle (IDEO)</a:t>
            </a:r>
            <a:endParaRPr sz="1400" b="0" i="0" u="none" strike="noStrike" cap="none">
              <a:solidFill>
                <a:srgbClr val="000000"/>
              </a:solidFill>
              <a:latin typeface="Arial"/>
              <a:ea typeface="Arial"/>
              <a:cs typeface="Arial"/>
              <a:sym typeface="Arial"/>
            </a:endParaRPr>
          </a:p>
        </p:txBody>
      </p:sp>
      <p:sp>
        <p:nvSpPr>
          <p:cNvPr id="345" name="Google Shape;345;g1e484621de3_0_4"/>
          <p:cNvSpPr/>
          <p:nvPr/>
        </p:nvSpPr>
        <p:spPr>
          <a:xfrm>
            <a:off x="-1548" y="7759421"/>
            <a:ext cx="1269900" cy="49632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46" name="Google Shape;346;g1e484621de3_0_4"/>
          <p:cNvSpPr txBox="1">
            <a:spLocks noGrp="1"/>
          </p:cNvSpPr>
          <p:nvPr>
            <p:ph type="title" idx="4294967295"/>
          </p:nvPr>
        </p:nvSpPr>
        <p:spPr>
          <a:xfrm>
            <a:off x="9643411" y="11577719"/>
            <a:ext cx="15206700" cy="1080900"/>
          </a:xfrm>
          <a:prstGeom prst="rect">
            <a:avLst/>
          </a:prstGeom>
          <a:solidFill>
            <a:srgbClr val="8BC9A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Shared language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7"/>
          <p:cNvSpPr txBox="1"/>
          <p:nvPr/>
        </p:nvSpPr>
        <p:spPr>
          <a:xfrm>
            <a:off x="8472309" y="662960"/>
            <a:ext cx="15206633" cy="14147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Why Prototyping Matters ?</a:t>
            </a:r>
            <a:endParaRPr sz="1400" b="0" i="0" u="none" strike="noStrike" cap="none">
              <a:solidFill>
                <a:srgbClr val="000000"/>
              </a:solidFill>
              <a:latin typeface="Arial"/>
              <a:ea typeface="Arial"/>
              <a:cs typeface="Arial"/>
              <a:sym typeface="Arial"/>
            </a:endParaRPr>
          </a:p>
        </p:txBody>
      </p:sp>
      <p:sp>
        <p:nvSpPr>
          <p:cNvPr id="352" name="Google Shape;352;p17"/>
          <p:cNvSpPr/>
          <p:nvPr/>
        </p:nvSpPr>
        <p:spPr>
          <a:xfrm rot="-5400000">
            <a:off x="16522017" y="-5110090"/>
            <a:ext cx="196851" cy="1440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353" name="Google Shape;353;p17" descr="Image"/>
          <p:cNvPicPr preferRelativeResize="0"/>
          <p:nvPr/>
        </p:nvPicPr>
        <p:blipFill rotWithShape="1">
          <a:blip r:embed="rId3">
            <a:alphaModFix/>
          </a:blip>
          <a:srcRect/>
          <a:stretch/>
        </p:blipFill>
        <p:spPr>
          <a:xfrm>
            <a:off x="8956389" y="3051098"/>
            <a:ext cx="15074159" cy="7200001"/>
          </a:xfrm>
          <a:prstGeom prst="rect">
            <a:avLst/>
          </a:prstGeom>
          <a:noFill/>
          <a:ln>
            <a:noFill/>
          </a:ln>
        </p:spPr>
      </p:pic>
      <p:sp>
        <p:nvSpPr>
          <p:cNvPr id="354" name="Google Shape;354;p17"/>
          <p:cNvSpPr txBox="1"/>
          <p:nvPr/>
        </p:nvSpPr>
        <p:spPr>
          <a:xfrm>
            <a:off x="8256802" y="2274225"/>
            <a:ext cx="15563700" cy="949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 IDO – (OIC) Intermediary design object</a:t>
            </a:r>
            <a:endParaRPr sz="1400" b="0" i="0" u="none" strike="noStrike" cap="none">
              <a:solidFill>
                <a:srgbClr val="000000"/>
              </a:solidFill>
              <a:latin typeface="Arial"/>
              <a:ea typeface="Arial"/>
              <a:cs typeface="Arial"/>
              <a:sym typeface="Arial"/>
            </a:endParaRPr>
          </a:p>
        </p:txBody>
      </p:sp>
      <p:sp>
        <p:nvSpPr>
          <p:cNvPr id="355" name="Google Shape;355;p17"/>
          <p:cNvSpPr txBox="1"/>
          <p:nvPr/>
        </p:nvSpPr>
        <p:spPr>
          <a:xfrm>
            <a:off x="17572316" y="10335562"/>
            <a:ext cx="6709348" cy="113055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500"/>
              <a:buFont typeface="Helvetica Neue"/>
              <a:buNone/>
            </a:pPr>
            <a:r>
              <a:rPr lang="fr-FR" sz="3500" b="0" i="0" u="none" strike="noStrike" cap="none">
                <a:solidFill>
                  <a:srgbClr val="000000"/>
                </a:solidFill>
                <a:latin typeface="Helvetica Neue"/>
                <a:ea typeface="Helvetica Neue"/>
                <a:cs typeface="Helvetica Neue"/>
                <a:sym typeface="Helvetica Neue"/>
              </a:rPr>
              <a:t>Source : (Star &amp; Griesemer, 1989)</a:t>
            </a:r>
            <a:br>
              <a:rPr lang="fr-FR" sz="3500" b="0" i="0" u="none" strike="noStrike" cap="none">
                <a:solidFill>
                  <a:srgbClr val="000000"/>
                </a:solidFill>
                <a:latin typeface="Helvetica Neue"/>
                <a:ea typeface="Helvetica Neue"/>
                <a:cs typeface="Helvetica Neue"/>
                <a:sym typeface="Helvetica Neue"/>
              </a:rPr>
            </a:br>
            <a:r>
              <a:rPr lang="fr-FR" sz="3500" b="0" i="0" u="none" strike="noStrike" cap="none">
                <a:solidFill>
                  <a:srgbClr val="000000"/>
                </a:solidFill>
                <a:latin typeface="Helvetica Neue"/>
                <a:ea typeface="Helvetica Neue"/>
                <a:cs typeface="Helvetica Neue"/>
                <a:sym typeface="Helvetica Neue"/>
              </a:rPr>
              <a:t>Illustration : (Kattan, 2009)</a:t>
            </a:r>
            <a:endParaRPr sz="1400" b="0" i="0" u="none" strike="noStrike" cap="none">
              <a:solidFill>
                <a:srgbClr val="000000"/>
              </a:solidFill>
              <a:latin typeface="Arial"/>
              <a:ea typeface="Arial"/>
              <a:cs typeface="Arial"/>
              <a:sym typeface="Arial"/>
            </a:endParaRPr>
          </a:p>
        </p:txBody>
      </p:sp>
      <p:sp>
        <p:nvSpPr>
          <p:cNvPr id="356" name="Google Shape;356;p17"/>
          <p:cNvSpPr/>
          <p:nvPr/>
        </p:nvSpPr>
        <p:spPr>
          <a:xfrm>
            <a:off x="-1548" y="7746721"/>
            <a:ext cx="1270001" cy="4963347"/>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57" name="Google Shape;357;p17"/>
          <p:cNvSpPr txBox="1">
            <a:spLocks noGrp="1"/>
          </p:cNvSpPr>
          <p:nvPr>
            <p:ph type="title" idx="4294967295"/>
          </p:nvPr>
        </p:nvSpPr>
        <p:spPr>
          <a:xfrm>
            <a:off x="9643411" y="11577719"/>
            <a:ext cx="15206632" cy="1080822"/>
          </a:xfrm>
          <a:prstGeom prst="rect">
            <a:avLst/>
          </a:prstGeom>
          <a:solidFill>
            <a:srgbClr val="8BC9A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Level of details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8"/>
          <p:cNvSpPr txBox="1"/>
          <p:nvPr/>
        </p:nvSpPr>
        <p:spPr>
          <a:xfrm>
            <a:off x="9643411" y="11577719"/>
            <a:ext cx="15206632" cy="1080822"/>
          </a:xfrm>
          <a:prstGeom prst="rect">
            <a:avLst/>
          </a:prstGeom>
          <a:solidFill>
            <a:srgbClr val="8BC9A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Validation of the design hypothesis</a:t>
            </a:r>
            <a:endParaRPr sz="1400" b="0" i="0" u="none" strike="noStrike" cap="none">
              <a:solidFill>
                <a:srgbClr val="000000"/>
              </a:solidFill>
              <a:latin typeface="Arial"/>
              <a:ea typeface="Arial"/>
              <a:cs typeface="Arial"/>
              <a:sym typeface="Arial"/>
            </a:endParaRPr>
          </a:p>
        </p:txBody>
      </p:sp>
      <p:sp>
        <p:nvSpPr>
          <p:cNvPr id="363" name="Google Shape;363;p18"/>
          <p:cNvSpPr txBox="1"/>
          <p:nvPr/>
        </p:nvSpPr>
        <p:spPr>
          <a:xfrm>
            <a:off x="8472309" y="662960"/>
            <a:ext cx="15206633" cy="14147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Why Prototyping Matters ?</a:t>
            </a:r>
            <a:endParaRPr sz="1400" b="0" i="0" u="none" strike="noStrike" cap="none">
              <a:solidFill>
                <a:srgbClr val="000000"/>
              </a:solidFill>
              <a:latin typeface="Arial"/>
              <a:ea typeface="Arial"/>
              <a:cs typeface="Arial"/>
              <a:sym typeface="Arial"/>
            </a:endParaRPr>
          </a:p>
        </p:txBody>
      </p:sp>
      <p:sp>
        <p:nvSpPr>
          <p:cNvPr id="364" name="Google Shape;364;p18"/>
          <p:cNvSpPr/>
          <p:nvPr/>
        </p:nvSpPr>
        <p:spPr>
          <a:xfrm rot="-5400000">
            <a:off x="16522017" y="-5110090"/>
            <a:ext cx="196851" cy="1440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grpSp>
        <p:nvGrpSpPr>
          <p:cNvPr id="365" name="Google Shape;365;p18"/>
          <p:cNvGrpSpPr/>
          <p:nvPr/>
        </p:nvGrpSpPr>
        <p:grpSpPr>
          <a:xfrm>
            <a:off x="11692118" y="2617182"/>
            <a:ext cx="5853175" cy="4320002"/>
            <a:chOff x="0" y="0"/>
            <a:chExt cx="5853174" cy="4320000"/>
          </a:xfrm>
        </p:grpSpPr>
        <p:pic>
          <p:nvPicPr>
            <p:cNvPr id="366" name="Google Shape;366;p18" descr="tree swing  - marketing"/>
            <p:cNvPicPr preferRelativeResize="0"/>
            <p:nvPr/>
          </p:nvPicPr>
          <p:blipFill rotWithShape="1">
            <a:blip r:embed="rId3">
              <a:alphaModFix/>
            </a:blip>
            <a:srcRect/>
            <a:stretch/>
          </p:blipFill>
          <p:spPr>
            <a:xfrm>
              <a:off x="743908" y="0"/>
              <a:ext cx="4125822" cy="3667399"/>
            </a:xfrm>
            <a:prstGeom prst="rect">
              <a:avLst/>
            </a:prstGeom>
            <a:noFill/>
            <a:ln>
              <a:noFill/>
            </a:ln>
          </p:spPr>
        </p:pic>
        <p:sp>
          <p:nvSpPr>
            <p:cNvPr id="367" name="Google Shape;367;p18"/>
            <p:cNvSpPr txBox="1"/>
            <p:nvPr/>
          </p:nvSpPr>
          <p:spPr>
            <a:xfrm>
              <a:off x="0" y="3519285"/>
              <a:ext cx="5853174" cy="800715"/>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600"/>
                <a:buFont typeface="Calibri"/>
                <a:buNone/>
              </a:pPr>
              <a:r>
                <a:rPr lang="fr-FR" sz="2600" b="1" i="1" u="none" strike="noStrike" cap="none">
                  <a:solidFill>
                    <a:srgbClr val="000000"/>
                  </a:solidFill>
                  <a:latin typeface="EB Garamond"/>
                  <a:ea typeface="EB Garamond"/>
                  <a:cs typeface="EB Garamond"/>
                  <a:sym typeface="EB Garamond"/>
                </a:rPr>
                <a:t>what marketing suggested…</a:t>
              </a:r>
              <a:endParaRPr sz="2400" b="1" i="1" u="none" strike="noStrike" cap="none">
                <a:solidFill>
                  <a:srgbClr val="000000"/>
                </a:solidFill>
                <a:latin typeface="EB Garamond"/>
                <a:ea typeface="EB Garamond"/>
                <a:cs typeface="EB Garamond"/>
                <a:sym typeface="EB Garamond"/>
              </a:endParaRPr>
            </a:p>
          </p:txBody>
        </p:sp>
      </p:grpSp>
      <p:grpSp>
        <p:nvGrpSpPr>
          <p:cNvPr id="368" name="Google Shape;368;p18"/>
          <p:cNvGrpSpPr/>
          <p:nvPr/>
        </p:nvGrpSpPr>
        <p:grpSpPr>
          <a:xfrm>
            <a:off x="18178329" y="2617182"/>
            <a:ext cx="5255096" cy="4320002"/>
            <a:chOff x="0" y="0"/>
            <a:chExt cx="5255095" cy="4320000"/>
          </a:xfrm>
        </p:grpSpPr>
        <p:pic>
          <p:nvPicPr>
            <p:cNvPr id="369" name="Google Shape;369;p18" descr="tree swing - manufacturing"/>
            <p:cNvPicPr preferRelativeResize="0"/>
            <p:nvPr/>
          </p:nvPicPr>
          <p:blipFill rotWithShape="1">
            <a:blip r:embed="rId4">
              <a:alphaModFix/>
            </a:blip>
            <a:srcRect/>
            <a:stretch/>
          </p:blipFill>
          <p:spPr>
            <a:xfrm>
              <a:off x="748132" y="0"/>
              <a:ext cx="3997783" cy="3553587"/>
            </a:xfrm>
            <a:prstGeom prst="rect">
              <a:avLst/>
            </a:prstGeom>
            <a:noFill/>
            <a:ln>
              <a:noFill/>
            </a:ln>
          </p:spPr>
        </p:pic>
        <p:sp>
          <p:nvSpPr>
            <p:cNvPr id="370" name="Google Shape;370;p18"/>
            <p:cNvSpPr txBox="1"/>
            <p:nvPr/>
          </p:nvSpPr>
          <p:spPr>
            <a:xfrm>
              <a:off x="0" y="3544134"/>
              <a:ext cx="5255095" cy="775866"/>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600"/>
                <a:buFont typeface="Calibri"/>
                <a:buNone/>
              </a:pPr>
              <a:r>
                <a:rPr lang="fr-FR" sz="1600" b="0" i="1" u="none" strike="noStrike" cap="none">
                  <a:solidFill>
                    <a:srgbClr val="000000"/>
                  </a:solidFill>
                  <a:latin typeface="Calibri"/>
                  <a:ea typeface="Calibri"/>
                  <a:cs typeface="Calibri"/>
                  <a:sym typeface="Calibri"/>
                </a:rPr>
                <a:t>what was manufactured…</a:t>
              </a:r>
              <a:endParaRPr sz="1400" b="0" i="0" u="none" strike="noStrike" cap="none">
                <a:solidFill>
                  <a:srgbClr val="000000"/>
                </a:solidFill>
                <a:latin typeface="Arial"/>
                <a:ea typeface="Arial"/>
                <a:cs typeface="Arial"/>
                <a:sym typeface="Arial"/>
              </a:endParaRPr>
            </a:p>
          </p:txBody>
        </p:sp>
      </p:grpSp>
      <p:grpSp>
        <p:nvGrpSpPr>
          <p:cNvPr id="371" name="Google Shape;371;p18"/>
          <p:cNvGrpSpPr/>
          <p:nvPr/>
        </p:nvGrpSpPr>
        <p:grpSpPr>
          <a:xfrm>
            <a:off x="11958571" y="7039493"/>
            <a:ext cx="5770984" cy="4320002"/>
            <a:chOff x="0" y="0"/>
            <a:chExt cx="5770983" cy="4320000"/>
          </a:xfrm>
        </p:grpSpPr>
        <p:pic>
          <p:nvPicPr>
            <p:cNvPr id="372" name="Google Shape;372;p18" descr="tree swing - maintenance"/>
            <p:cNvPicPr preferRelativeResize="0"/>
            <p:nvPr/>
          </p:nvPicPr>
          <p:blipFill rotWithShape="1">
            <a:blip r:embed="rId5">
              <a:alphaModFix/>
            </a:blip>
            <a:srcRect/>
            <a:stretch/>
          </p:blipFill>
          <p:spPr>
            <a:xfrm>
              <a:off x="784057" y="0"/>
              <a:ext cx="4048728" cy="3598872"/>
            </a:xfrm>
            <a:prstGeom prst="rect">
              <a:avLst/>
            </a:prstGeom>
            <a:noFill/>
            <a:ln>
              <a:noFill/>
            </a:ln>
          </p:spPr>
        </p:pic>
        <p:sp>
          <p:nvSpPr>
            <p:cNvPr id="373" name="Google Shape;373;p18"/>
            <p:cNvSpPr txBox="1"/>
            <p:nvPr/>
          </p:nvSpPr>
          <p:spPr>
            <a:xfrm>
              <a:off x="0" y="3534247"/>
              <a:ext cx="5770983" cy="785753"/>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600"/>
                <a:buFont typeface="Calibri"/>
                <a:buNone/>
              </a:pPr>
              <a:r>
                <a:rPr lang="fr-FR" sz="1600" b="0" i="1" u="none" strike="noStrike" cap="none">
                  <a:solidFill>
                    <a:srgbClr val="000000"/>
                  </a:solidFill>
                  <a:latin typeface="Calibri"/>
                  <a:ea typeface="Calibri"/>
                  <a:cs typeface="Calibri"/>
                  <a:sym typeface="Calibri"/>
                </a:rPr>
                <a:t>as maintenance installed it…</a:t>
              </a:r>
              <a:endParaRPr sz="1400" b="0" i="0" u="none" strike="noStrike" cap="none">
                <a:solidFill>
                  <a:srgbClr val="000000"/>
                </a:solidFill>
                <a:latin typeface="Arial"/>
                <a:ea typeface="Arial"/>
                <a:cs typeface="Arial"/>
                <a:sym typeface="Arial"/>
              </a:endParaRPr>
            </a:p>
          </p:txBody>
        </p:sp>
      </p:grpSp>
      <p:grpSp>
        <p:nvGrpSpPr>
          <p:cNvPr id="374" name="Google Shape;374;p18"/>
          <p:cNvGrpSpPr/>
          <p:nvPr/>
        </p:nvGrpSpPr>
        <p:grpSpPr>
          <a:xfrm>
            <a:off x="17632785" y="7039493"/>
            <a:ext cx="5838403" cy="4320002"/>
            <a:chOff x="0" y="0"/>
            <a:chExt cx="5838402" cy="4320001"/>
          </a:xfrm>
        </p:grpSpPr>
        <p:pic>
          <p:nvPicPr>
            <p:cNvPr id="375" name="Google Shape;375;p18" descr="http://www.businessballs.com/images/treecust.jpg"/>
            <p:cNvPicPr preferRelativeResize="0"/>
            <p:nvPr/>
          </p:nvPicPr>
          <p:blipFill rotWithShape="1">
            <a:blip r:embed="rId6">
              <a:alphaModFix/>
            </a:blip>
            <a:srcRect/>
            <a:stretch/>
          </p:blipFill>
          <p:spPr>
            <a:xfrm>
              <a:off x="1019711" y="0"/>
              <a:ext cx="3910904" cy="3618945"/>
            </a:xfrm>
            <a:prstGeom prst="rect">
              <a:avLst/>
            </a:prstGeom>
            <a:noFill/>
            <a:ln>
              <a:noFill/>
            </a:ln>
          </p:spPr>
        </p:pic>
        <p:sp>
          <p:nvSpPr>
            <p:cNvPr id="376" name="Google Shape;376;p18"/>
            <p:cNvSpPr txBox="1"/>
            <p:nvPr/>
          </p:nvSpPr>
          <p:spPr>
            <a:xfrm>
              <a:off x="0" y="3529241"/>
              <a:ext cx="5838402" cy="79076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600"/>
                <a:buFont typeface="Calibri"/>
                <a:buNone/>
              </a:pPr>
              <a:r>
                <a:rPr lang="fr-FR" sz="1600" b="0" i="1" u="none" strike="noStrike" cap="none">
                  <a:solidFill>
                    <a:srgbClr val="000000"/>
                  </a:solidFill>
                  <a:latin typeface="Calibri"/>
                  <a:ea typeface="Calibri"/>
                  <a:cs typeface="Calibri"/>
                  <a:sym typeface="Calibri"/>
                </a:rPr>
                <a:t>what the customer wanted…</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9"/>
          <p:cNvSpPr txBox="1"/>
          <p:nvPr/>
        </p:nvSpPr>
        <p:spPr>
          <a:xfrm>
            <a:off x="8472309" y="662960"/>
            <a:ext cx="15206633" cy="14147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Why Prototyping Matters ?</a:t>
            </a:r>
            <a:endParaRPr sz="1400" b="0" i="0" u="none" strike="noStrike" cap="none">
              <a:solidFill>
                <a:srgbClr val="000000"/>
              </a:solidFill>
              <a:latin typeface="Arial"/>
              <a:ea typeface="Arial"/>
              <a:cs typeface="Arial"/>
              <a:sym typeface="Arial"/>
            </a:endParaRPr>
          </a:p>
        </p:txBody>
      </p:sp>
      <p:sp>
        <p:nvSpPr>
          <p:cNvPr id="382" name="Google Shape;382;p19"/>
          <p:cNvSpPr/>
          <p:nvPr/>
        </p:nvSpPr>
        <p:spPr>
          <a:xfrm rot="-5400000">
            <a:off x="16522017" y="-5110090"/>
            <a:ext cx="196851" cy="1440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83" name="Google Shape;383;p19"/>
          <p:cNvSpPr txBox="1"/>
          <p:nvPr/>
        </p:nvSpPr>
        <p:spPr>
          <a:xfrm>
            <a:off x="12072232" y="8284313"/>
            <a:ext cx="11930024" cy="1778001"/>
          </a:xfrm>
          <a:prstGeom prst="rect">
            <a:avLst/>
          </a:prstGeom>
          <a:noFill/>
          <a:ln>
            <a:noFill/>
          </a:ln>
        </p:spPr>
        <p:txBody>
          <a:bodyPr spcFirstLastPara="1" wrap="square" lIns="50800" tIns="50800" rIns="50800" bIns="50800" anchor="ctr" anchorCtr="0">
            <a:spAutoFit/>
          </a:bodyPr>
          <a:lstStyle/>
          <a:p>
            <a:pPr marL="727604" marR="0" lvl="0" indent="-727604" algn="l" rtl="0">
              <a:lnSpc>
                <a:spcPct val="100000"/>
              </a:lnSpc>
              <a:spcBef>
                <a:spcPts val="0"/>
              </a:spcBef>
              <a:spcAft>
                <a:spcPts val="0"/>
              </a:spcAft>
              <a:buClr>
                <a:srgbClr val="000000"/>
              </a:buClr>
              <a:buSzPts val="6875"/>
              <a:buFont typeface="Libre Baskerville"/>
              <a:buChar char="•"/>
            </a:pPr>
            <a:r>
              <a:rPr lang="fr-FR" sz="5500" b="0" i="0" u="none" strike="noStrike" cap="none">
                <a:solidFill>
                  <a:srgbClr val="000000"/>
                </a:solidFill>
                <a:latin typeface="Libre Baskerville"/>
                <a:ea typeface="Libre Baskerville"/>
                <a:cs typeface="Libre Baskerville"/>
                <a:sym typeface="Libre Baskerville"/>
              </a:rPr>
              <a:t>Validation of the research need</a:t>
            </a:r>
            <a:endParaRPr sz="1400" b="0" i="0" u="none" strike="noStrike" cap="none">
              <a:solidFill>
                <a:srgbClr val="000000"/>
              </a:solidFill>
              <a:latin typeface="Arial"/>
              <a:ea typeface="Arial"/>
              <a:cs typeface="Arial"/>
              <a:sym typeface="Arial"/>
            </a:endParaRPr>
          </a:p>
          <a:p>
            <a:pPr marL="727604" marR="0" lvl="0" indent="-727604" algn="l" rtl="0">
              <a:lnSpc>
                <a:spcPct val="100000"/>
              </a:lnSpc>
              <a:spcBef>
                <a:spcPts val="0"/>
              </a:spcBef>
              <a:spcAft>
                <a:spcPts val="0"/>
              </a:spcAft>
              <a:buClr>
                <a:srgbClr val="000000"/>
              </a:buClr>
              <a:buSzPts val="6875"/>
              <a:buFont typeface="Libre Baskerville"/>
              <a:buChar char="•"/>
            </a:pPr>
            <a:r>
              <a:rPr lang="fr-FR" sz="5500" b="0" i="0" u="none" strike="noStrike" cap="none">
                <a:solidFill>
                  <a:srgbClr val="000000"/>
                </a:solidFill>
                <a:latin typeface="Libre Baskerville"/>
                <a:ea typeface="Libre Baskerville"/>
                <a:cs typeface="Libre Baskerville"/>
                <a:sym typeface="Libre Baskerville"/>
              </a:rPr>
              <a:t>User experience confrontation</a:t>
            </a:r>
            <a:endParaRPr sz="1400" b="0" i="0" u="none" strike="noStrike" cap="none">
              <a:solidFill>
                <a:srgbClr val="000000"/>
              </a:solidFill>
              <a:latin typeface="Arial"/>
              <a:ea typeface="Arial"/>
              <a:cs typeface="Arial"/>
              <a:sym typeface="Arial"/>
            </a:endParaRPr>
          </a:p>
        </p:txBody>
      </p:sp>
      <p:pic>
        <p:nvPicPr>
          <p:cNvPr id="384" name="Google Shape;384;p19" descr="Image12.png"/>
          <p:cNvPicPr preferRelativeResize="0"/>
          <p:nvPr/>
        </p:nvPicPr>
        <p:blipFill rotWithShape="1">
          <a:blip r:embed="rId3">
            <a:alphaModFix/>
          </a:blip>
          <a:srcRect/>
          <a:stretch/>
        </p:blipFill>
        <p:spPr>
          <a:xfrm>
            <a:off x="11249303" y="3075464"/>
            <a:ext cx="12395683" cy="4211126"/>
          </a:xfrm>
          <a:prstGeom prst="rect">
            <a:avLst/>
          </a:prstGeom>
          <a:noFill/>
          <a:ln>
            <a:noFill/>
          </a:ln>
        </p:spPr>
      </p:pic>
      <p:grpSp>
        <p:nvGrpSpPr>
          <p:cNvPr id="385" name="Google Shape;385;p19"/>
          <p:cNvGrpSpPr/>
          <p:nvPr/>
        </p:nvGrpSpPr>
        <p:grpSpPr>
          <a:xfrm>
            <a:off x="20944388" y="7214786"/>
            <a:ext cx="3286119" cy="642945"/>
            <a:chOff x="-1" y="-1"/>
            <a:chExt cx="3286118" cy="642944"/>
          </a:xfrm>
        </p:grpSpPr>
        <p:sp>
          <p:nvSpPr>
            <p:cNvPr id="386" name="Google Shape;386;p19"/>
            <p:cNvSpPr/>
            <p:nvPr/>
          </p:nvSpPr>
          <p:spPr>
            <a:xfrm>
              <a:off x="-1" y="-1"/>
              <a:ext cx="3286118" cy="642944"/>
            </a:xfrm>
            <a:custGeom>
              <a:avLst/>
              <a:gdLst/>
              <a:ahLst/>
              <a:cxnLst/>
              <a:rect l="l" t="t" r="r" b="b"/>
              <a:pathLst>
                <a:path w="21600" h="21600" extrusionOk="0">
                  <a:moveTo>
                    <a:pt x="704" y="21600"/>
                  </a:moveTo>
                  <a:cubicBezTo>
                    <a:pt x="315" y="21600"/>
                    <a:pt x="0" y="19988"/>
                    <a:pt x="0" y="18000"/>
                  </a:cubicBezTo>
                  <a:lnTo>
                    <a:pt x="0" y="3600"/>
                  </a:lnTo>
                  <a:cubicBezTo>
                    <a:pt x="0" y="1612"/>
                    <a:pt x="315" y="0"/>
                    <a:pt x="704" y="0"/>
                  </a:cubicBezTo>
                  <a:moveTo>
                    <a:pt x="20896" y="0"/>
                  </a:moveTo>
                  <a:cubicBezTo>
                    <a:pt x="21285" y="0"/>
                    <a:pt x="21600" y="1612"/>
                    <a:pt x="21600" y="3600"/>
                  </a:cubicBezTo>
                  <a:lnTo>
                    <a:pt x="21600" y="18000"/>
                  </a:lnTo>
                  <a:cubicBezTo>
                    <a:pt x="21600" y="19988"/>
                    <a:pt x="21285" y="21600"/>
                    <a:pt x="20896" y="21600"/>
                  </a:cubicBezTo>
                </a:path>
              </a:pathLst>
            </a:custGeom>
            <a:noFill/>
            <a:ln w="9525" cap="flat" cmpd="sng">
              <a:solidFill>
                <a:srgbClr val="505188"/>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sp>
          <p:nvSpPr>
            <p:cNvPr id="387" name="Google Shape;387;p19"/>
            <p:cNvSpPr txBox="1"/>
            <p:nvPr/>
          </p:nvSpPr>
          <p:spPr>
            <a:xfrm>
              <a:off x="31385" y="59850"/>
              <a:ext cx="3223346" cy="5232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000000"/>
                </a:buClr>
                <a:buSzPts val="1400"/>
                <a:buFont typeface="Calibri"/>
                <a:buNone/>
              </a:pPr>
              <a:r>
                <a:rPr lang="fr-FR" sz="1400" b="0" i="1" u="none" strike="noStrike" cap="none">
                  <a:solidFill>
                    <a:srgbClr val="000000"/>
                  </a:solidFill>
                  <a:latin typeface="Calibri"/>
                  <a:ea typeface="Calibri"/>
                  <a:cs typeface="Calibri"/>
                  <a:sym typeface="Calibri"/>
                </a:rPr>
                <a:t>Niveaux des données d’usage collectées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Calibri"/>
                <a:buNone/>
              </a:pPr>
              <a:r>
                <a:rPr lang="fr-FR" sz="1400" b="0" i="1" u="none" strike="noStrike" cap="none">
                  <a:solidFill>
                    <a:srgbClr val="000000"/>
                  </a:solidFill>
                  <a:latin typeface="Calibri"/>
                  <a:ea typeface="Calibri"/>
                  <a:cs typeface="Calibri"/>
                  <a:sym typeface="Calibri"/>
                </a:rPr>
                <a:t>Source : (Sleeswijk Visser et al., 2005)</a:t>
              </a:r>
              <a:endParaRPr sz="1400" b="0" i="0" u="none" strike="noStrike" cap="none">
                <a:solidFill>
                  <a:srgbClr val="000000"/>
                </a:solidFill>
                <a:latin typeface="Arial"/>
                <a:ea typeface="Arial"/>
                <a:cs typeface="Arial"/>
                <a:sym typeface="Arial"/>
              </a:endParaRPr>
            </a:p>
          </p:txBody>
        </p:sp>
      </p:grpSp>
      <p:sp>
        <p:nvSpPr>
          <p:cNvPr id="388" name="Google Shape;388;p19"/>
          <p:cNvSpPr txBox="1">
            <a:spLocks noGrp="1"/>
          </p:cNvSpPr>
          <p:nvPr>
            <p:ph type="title" idx="4294967295"/>
          </p:nvPr>
        </p:nvSpPr>
        <p:spPr>
          <a:xfrm>
            <a:off x="9643411" y="11577719"/>
            <a:ext cx="15206632" cy="1080822"/>
          </a:xfrm>
          <a:prstGeom prst="rect">
            <a:avLst/>
          </a:prstGeom>
          <a:solidFill>
            <a:srgbClr val="8BC9A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Improve acceptability / appropriation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0"/>
          <p:cNvSpPr txBox="1"/>
          <p:nvPr/>
        </p:nvSpPr>
        <p:spPr>
          <a:xfrm>
            <a:off x="679612" y="6054822"/>
            <a:ext cx="10306051" cy="7071165"/>
          </a:xfrm>
          <a:prstGeom prst="rect">
            <a:avLst/>
          </a:prstGeom>
          <a:noFill/>
          <a:ln>
            <a:noFill/>
          </a:ln>
        </p:spPr>
        <p:txBody>
          <a:bodyPr spcFirstLastPara="1" wrap="square" lIns="91425" tIns="91425" rIns="91425" bIns="91425" anchor="ctr" anchorCtr="0">
            <a:spAutoFit/>
          </a:bodyPr>
          <a:lstStyle/>
          <a:p>
            <a:pPr marL="539750" marR="0" lvl="0" indent="-539750" algn="l" rtl="0">
              <a:lnSpc>
                <a:spcPct val="100000"/>
              </a:lnSpc>
              <a:spcBef>
                <a:spcPts val="0"/>
              </a:spcBef>
              <a:spcAft>
                <a:spcPts val="0"/>
              </a:spcAft>
              <a:buClr>
                <a:srgbClr val="000000"/>
              </a:buClr>
              <a:buSzPts val="5000"/>
              <a:buFont typeface="EB Garamond"/>
              <a:buChar char="▪"/>
            </a:pPr>
            <a:r>
              <a:rPr lang="fr-FR" sz="5000" b="0" i="0" u="none" strike="noStrike" cap="none">
                <a:solidFill>
                  <a:srgbClr val="000000"/>
                </a:solidFill>
                <a:latin typeface="EB Garamond"/>
                <a:ea typeface="EB Garamond"/>
                <a:cs typeface="EB Garamond"/>
                <a:sym typeface="EB Garamond"/>
              </a:rPr>
              <a:t>Shared language between stakeholders</a:t>
            </a:r>
            <a:endParaRPr sz="3000" b="1" i="0" u="none" strike="noStrike" cap="none">
              <a:solidFill>
                <a:srgbClr val="000000"/>
              </a:solidFill>
              <a:latin typeface="Helvetica Neue"/>
              <a:ea typeface="Helvetica Neue"/>
              <a:cs typeface="Helvetica Neue"/>
              <a:sym typeface="Helvetica Neue"/>
            </a:endParaRPr>
          </a:p>
          <a:p>
            <a:pPr marL="539750" marR="0" lvl="0" indent="-539750" algn="l" rtl="0">
              <a:lnSpc>
                <a:spcPct val="100000"/>
              </a:lnSpc>
              <a:spcBef>
                <a:spcPts val="5900"/>
              </a:spcBef>
              <a:spcAft>
                <a:spcPts val="0"/>
              </a:spcAft>
              <a:buClr>
                <a:srgbClr val="000000"/>
              </a:buClr>
              <a:buSzPts val="5000"/>
              <a:buFont typeface="EB Garamond"/>
              <a:buChar char="▪"/>
            </a:pPr>
            <a:r>
              <a:rPr lang="fr-FR" sz="5000" b="0" i="0" u="none" strike="noStrike" cap="none">
                <a:solidFill>
                  <a:srgbClr val="000000"/>
                </a:solidFill>
                <a:latin typeface="EB Garamond"/>
                <a:ea typeface="EB Garamond"/>
                <a:cs typeface="EB Garamond"/>
                <a:sym typeface="EB Garamond"/>
              </a:rPr>
              <a:t>Level of detail.</a:t>
            </a:r>
            <a:endParaRPr sz="1400" b="0" i="0" u="none" strike="noStrike" cap="none">
              <a:solidFill>
                <a:srgbClr val="000000"/>
              </a:solidFill>
              <a:latin typeface="Arial"/>
              <a:ea typeface="Arial"/>
              <a:cs typeface="Arial"/>
              <a:sym typeface="Arial"/>
            </a:endParaRPr>
          </a:p>
          <a:p>
            <a:pPr marL="539750" marR="0" lvl="0" indent="-539750" algn="l" rtl="0">
              <a:lnSpc>
                <a:spcPct val="100000"/>
              </a:lnSpc>
              <a:spcBef>
                <a:spcPts val="5900"/>
              </a:spcBef>
              <a:spcAft>
                <a:spcPts val="0"/>
              </a:spcAft>
              <a:buClr>
                <a:srgbClr val="000000"/>
              </a:buClr>
              <a:buSzPts val="5000"/>
              <a:buFont typeface="EB Garamond"/>
              <a:buChar char="▪"/>
            </a:pPr>
            <a:r>
              <a:rPr lang="fr-FR" sz="5000" b="0" i="0" u="none" strike="noStrike" cap="none">
                <a:solidFill>
                  <a:srgbClr val="000000"/>
                </a:solidFill>
                <a:latin typeface="EB Garamond"/>
                <a:ea typeface="EB Garamond"/>
                <a:cs typeface="EB Garamond"/>
                <a:sym typeface="EB Garamond"/>
              </a:rPr>
              <a:t>Give feedback ASAP </a:t>
            </a:r>
            <a:endParaRPr sz="3000" b="1" i="0" u="none" strike="noStrike" cap="none">
              <a:solidFill>
                <a:srgbClr val="000000"/>
              </a:solidFill>
              <a:latin typeface="Helvetica Neue"/>
              <a:ea typeface="Helvetica Neue"/>
              <a:cs typeface="Helvetica Neue"/>
              <a:sym typeface="Helvetica Neue"/>
            </a:endParaRPr>
          </a:p>
          <a:p>
            <a:pPr marL="539750" marR="0" lvl="0" indent="-539750" algn="l" rtl="0">
              <a:lnSpc>
                <a:spcPct val="100000"/>
              </a:lnSpc>
              <a:spcBef>
                <a:spcPts val="5900"/>
              </a:spcBef>
              <a:spcAft>
                <a:spcPts val="0"/>
              </a:spcAft>
              <a:buClr>
                <a:srgbClr val="000000"/>
              </a:buClr>
              <a:buSzPts val="5000"/>
              <a:buFont typeface="EB Garamond"/>
              <a:buChar char="▪"/>
            </a:pPr>
            <a:r>
              <a:rPr lang="fr-FR" sz="5000" b="0" i="0" u="none" strike="noStrike" cap="none">
                <a:solidFill>
                  <a:srgbClr val="000000"/>
                </a:solidFill>
                <a:latin typeface="EB Garamond"/>
                <a:ea typeface="EB Garamond"/>
                <a:cs typeface="EB Garamond"/>
                <a:sym typeface="EB Garamond"/>
              </a:rPr>
              <a:t>Improve acceptability / appropriation</a:t>
            </a:r>
            <a:endParaRPr sz="1400" b="0" i="0" u="none" strike="noStrike" cap="none">
              <a:solidFill>
                <a:srgbClr val="000000"/>
              </a:solidFill>
              <a:latin typeface="Arial"/>
              <a:ea typeface="Arial"/>
              <a:cs typeface="Arial"/>
              <a:sym typeface="Arial"/>
            </a:endParaRPr>
          </a:p>
        </p:txBody>
      </p:sp>
      <p:sp>
        <p:nvSpPr>
          <p:cNvPr id="394" name="Google Shape;394;p20"/>
          <p:cNvSpPr txBox="1"/>
          <p:nvPr/>
        </p:nvSpPr>
        <p:spPr>
          <a:xfrm>
            <a:off x="809625" y="1447800"/>
            <a:ext cx="9691659" cy="141478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Summarizing</a:t>
            </a:r>
            <a:endParaRPr sz="1400" b="0" i="0" u="none" strike="noStrike" cap="none">
              <a:solidFill>
                <a:srgbClr val="000000"/>
              </a:solidFill>
              <a:latin typeface="Arial"/>
              <a:ea typeface="Arial"/>
              <a:cs typeface="Arial"/>
              <a:sym typeface="Arial"/>
            </a:endParaRPr>
          </a:p>
        </p:txBody>
      </p:sp>
      <p:sp>
        <p:nvSpPr>
          <p:cNvPr id="395" name="Google Shape;395;p20"/>
          <p:cNvSpPr/>
          <p:nvPr/>
        </p:nvSpPr>
        <p:spPr>
          <a:xfrm rot="-5400000">
            <a:off x="5970275" y="-1893576"/>
            <a:ext cx="196851" cy="10080002"/>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396" name="Google Shape;396;p20" descr="Ligne Ligne"/>
          <p:cNvPicPr preferRelativeResize="0"/>
          <p:nvPr/>
        </p:nvPicPr>
        <p:blipFill rotWithShape="1">
          <a:blip r:embed="rId3">
            <a:alphaModFix/>
          </a:blip>
          <a:srcRect/>
          <a:stretch/>
        </p:blipFill>
        <p:spPr>
          <a:xfrm>
            <a:off x="1003299" y="3343275"/>
            <a:ext cx="11890377" cy="76200"/>
          </a:xfrm>
          <a:prstGeom prst="rect">
            <a:avLst/>
          </a:prstGeom>
          <a:noFill/>
          <a:ln>
            <a:noFill/>
          </a:ln>
        </p:spPr>
      </p:pic>
      <p:pic>
        <p:nvPicPr>
          <p:cNvPr id="397" name="Google Shape;397;p20" descr="image.png"/>
          <p:cNvPicPr preferRelativeResize="0"/>
          <p:nvPr/>
        </p:nvPicPr>
        <p:blipFill rotWithShape="1">
          <a:blip r:embed="rId4">
            <a:alphaModFix/>
          </a:blip>
          <a:srcRect l="46038" r="1437"/>
          <a:stretch/>
        </p:blipFill>
        <p:spPr>
          <a:xfrm>
            <a:off x="11585575" y="0"/>
            <a:ext cx="12804776" cy="13716000"/>
          </a:xfrm>
          <a:prstGeom prst="rect">
            <a:avLst/>
          </a:prstGeom>
          <a:noFill/>
          <a:ln>
            <a:noFill/>
          </a:ln>
        </p:spPr>
      </p:pic>
      <p:sp>
        <p:nvSpPr>
          <p:cNvPr id="398" name="Google Shape;398;p20"/>
          <p:cNvSpPr/>
          <p:nvPr/>
        </p:nvSpPr>
        <p:spPr>
          <a:xfrm>
            <a:off x="12757150" y="1120775"/>
            <a:ext cx="10566400" cy="11474450"/>
          </a:xfrm>
          <a:prstGeom prst="rect">
            <a:avLst/>
          </a:prstGeom>
          <a:noFill/>
          <a:ln w="381000" cap="flat" cmpd="sng">
            <a:solidFill>
              <a:srgbClr val="8BC9A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cxnSp>
        <p:nvCxnSpPr>
          <p:cNvPr id="399" name="Google Shape;399;p20"/>
          <p:cNvCxnSpPr/>
          <p:nvPr/>
        </p:nvCxnSpPr>
        <p:spPr>
          <a:xfrm>
            <a:off x="11560175" y="3381375"/>
            <a:ext cx="8543925" cy="0"/>
          </a:xfrm>
          <a:prstGeom prst="straightConnector1">
            <a:avLst/>
          </a:prstGeom>
          <a:noFill/>
          <a:ln w="12700" cap="flat" cmpd="sng">
            <a:solidFill>
              <a:srgbClr val="FFFFFF"/>
            </a:solidFill>
            <a:prstDash val="solid"/>
            <a:round/>
            <a:headEnd type="none" w="sm" len="sm"/>
            <a:tailEnd type="none" w="sm" len="sm"/>
          </a:ln>
        </p:spPr>
      </p:cxnSp>
      <p:sp>
        <p:nvSpPr>
          <p:cNvPr id="400" name="Google Shape;400;p20"/>
          <p:cNvSpPr txBox="1"/>
          <p:nvPr/>
        </p:nvSpPr>
        <p:spPr>
          <a:xfrm>
            <a:off x="990350" y="3900175"/>
            <a:ext cx="11208000" cy="17958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IDO – Intermediary design object</a:t>
            </a:r>
            <a:r>
              <a:rPr lang="fr-FR" sz="1400" b="0" i="0" u="none" strike="noStrike" cap="none">
                <a:solidFill>
                  <a:srgbClr val="000000"/>
                </a:solidFill>
                <a:latin typeface="Arial"/>
                <a:ea typeface="Arial"/>
                <a:cs typeface="Arial"/>
                <a:sym typeface="Arial"/>
              </a:rPr>
              <a:t> </a:t>
            </a:r>
            <a:r>
              <a:rPr lang="fr-FR" sz="5500" b="0" i="0" u="none" strike="noStrike" cap="none">
                <a:solidFill>
                  <a:srgbClr val="000000"/>
                </a:solidFill>
                <a:latin typeface="Libre Baskerville"/>
                <a:ea typeface="Libre Baskerville"/>
                <a:cs typeface="Libre Baskerville"/>
                <a:sym typeface="Libre Baskerville"/>
              </a:rPr>
              <a:t>s enables: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1"/>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406" name="Google Shape;406;p21"/>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407" name="Google Shape;407;p21"/>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408" name="Google Shape;408;p21"/>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409" name="Google Shape;409;p21"/>
          <p:cNvSpPr txBox="1"/>
          <p:nvPr/>
        </p:nvSpPr>
        <p:spPr>
          <a:xfrm>
            <a:off x="7629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410" name="Google Shape;410;p21"/>
          <p:cNvSpPr txBox="1"/>
          <p:nvPr/>
        </p:nvSpPr>
        <p:spPr>
          <a:xfrm>
            <a:off x="13725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
        <p:nvSpPr>
          <p:cNvPr id="411" name="Google Shape;411;p21"/>
          <p:cNvSpPr txBox="1"/>
          <p:nvPr/>
        </p:nvSpPr>
        <p:spPr>
          <a:xfrm>
            <a:off x="19811967"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4</a:t>
            </a:r>
            <a:endParaRPr sz="1400" b="0" i="0" u="none" strike="noStrike" cap="none">
              <a:solidFill>
                <a:srgbClr val="000000"/>
              </a:solidFill>
              <a:latin typeface="Arial"/>
              <a:ea typeface="Arial"/>
              <a:cs typeface="Arial"/>
              <a:sym typeface="Arial"/>
            </a:endParaRPr>
          </a:p>
        </p:txBody>
      </p:sp>
      <p:sp>
        <p:nvSpPr>
          <p:cNvPr id="412" name="Google Shape;412;p21"/>
          <p:cNvSpPr/>
          <p:nvPr/>
        </p:nvSpPr>
        <p:spPr>
          <a:xfrm rot="10800000" flipH="1">
            <a:off x="8369481" y="11598528"/>
            <a:ext cx="6982801" cy="1296341"/>
          </a:xfrm>
          <a:prstGeom prst="chevron">
            <a:avLst>
              <a:gd name="adj" fmla="val 50000"/>
            </a:avLst>
          </a:prstGeom>
          <a:gradFill>
            <a:gsLst>
              <a:gs pos="0">
                <a:srgbClr val="8D2E76"/>
              </a:gs>
              <a:gs pos="49000">
                <a:srgbClr val="8D2E76"/>
              </a:gs>
              <a:gs pos="50000">
                <a:srgbClr val="AF3676"/>
              </a:gs>
              <a:gs pos="100000">
                <a:srgbClr val="AF3676"/>
              </a:gs>
            </a:gsLst>
            <a:lin ang="54000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62626"/>
              </a:buClr>
              <a:buSzPts val="3000"/>
              <a:buFont typeface="Quattrocento Sans"/>
              <a:buNone/>
            </a:pPr>
            <a:endParaRPr sz="3000" b="1" i="0" u="none" strike="noStrike" cap="none">
              <a:solidFill>
                <a:srgbClr val="000000"/>
              </a:solidFill>
              <a:latin typeface="Helvetica Neue"/>
              <a:ea typeface="Helvetica Neue"/>
              <a:cs typeface="Helvetica Neue"/>
              <a:sym typeface="Helvetica Neue"/>
            </a:endParaRPr>
          </a:p>
        </p:txBody>
      </p:sp>
      <p:sp>
        <p:nvSpPr>
          <p:cNvPr id="413" name="Google Shape;413;p21"/>
          <p:cNvSpPr txBox="1"/>
          <p:nvPr/>
        </p:nvSpPr>
        <p:spPr>
          <a:xfrm>
            <a:off x="9589483" y="11497408"/>
            <a:ext cx="3870445" cy="12954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8000"/>
              <a:buFont typeface="Times New Roman"/>
              <a:buNone/>
            </a:pPr>
            <a:r>
              <a:rPr lang="fr-FR" sz="8000" b="1" i="1" u="none" strike="noStrike" cap="none">
                <a:solidFill>
                  <a:srgbClr val="FFFFFF"/>
                </a:solidFill>
                <a:latin typeface="Times New Roman"/>
                <a:ea typeface="Times New Roman"/>
                <a:cs typeface="Times New Roman"/>
                <a:sym typeface="Times New Roman"/>
              </a:rPr>
              <a:t>Agenda</a:t>
            </a:r>
            <a:endParaRPr sz="1400" b="0" i="0" u="none" strike="noStrike" cap="none">
              <a:solidFill>
                <a:srgbClr val="000000"/>
              </a:solidFill>
              <a:latin typeface="Arial"/>
              <a:ea typeface="Arial"/>
              <a:cs typeface="Arial"/>
              <a:sym typeface="Arial"/>
            </a:endParaRPr>
          </a:p>
        </p:txBody>
      </p:sp>
      <p:sp>
        <p:nvSpPr>
          <p:cNvPr id="414" name="Google Shape;414;p21"/>
          <p:cNvSpPr txBox="1"/>
          <p:nvPr/>
        </p:nvSpPr>
        <p:spPr>
          <a:xfrm>
            <a:off x="1523968"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pic>
        <p:nvPicPr>
          <p:cNvPr id="415" name="Google Shape;415;p21" descr="image20.png"/>
          <p:cNvPicPr preferRelativeResize="0"/>
          <p:nvPr/>
        </p:nvPicPr>
        <p:blipFill rotWithShape="1">
          <a:blip r:embed="rId3">
            <a:alphaModFix/>
          </a:blip>
          <a:srcRect/>
          <a:stretch/>
        </p:blipFill>
        <p:spPr>
          <a:xfrm>
            <a:off x="2424153" y="3732827"/>
            <a:ext cx="1247693" cy="1065737"/>
          </a:xfrm>
          <a:prstGeom prst="rect">
            <a:avLst/>
          </a:prstGeom>
          <a:noFill/>
          <a:ln>
            <a:noFill/>
          </a:ln>
        </p:spPr>
      </p:pic>
      <p:pic>
        <p:nvPicPr>
          <p:cNvPr id="416" name="Google Shape;416;p21" descr="image22.png"/>
          <p:cNvPicPr preferRelativeResize="0"/>
          <p:nvPr/>
        </p:nvPicPr>
        <p:blipFill rotWithShape="1">
          <a:blip r:embed="rId4">
            <a:alphaModFix/>
          </a:blip>
          <a:srcRect/>
          <a:stretch/>
        </p:blipFill>
        <p:spPr>
          <a:xfrm>
            <a:off x="8594107" y="3732827"/>
            <a:ext cx="1083138" cy="1317329"/>
          </a:xfrm>
          <a:prstGeom prst="rect">
            <a:avLst/>
          </a:prstGeom>
          <a:noFill/>
          <a:ln>
            <a:noFill/>
          </a:ln>
        </p:spPr>
      </p:pic>
      <p:pic>
        <p:nvPicPr>
          <p:cNvPr id="417" name="Google Shape;417;p21" descr="image24.png"/>
          <p:cNvPicPr preferRelativeResize="0"/>
          <p:nvPr/>
        </p:nvPicPr>
        <p:blipFill rotWithShape="1">
          <a:blip r:embed="rId5">
            <a:alphaModFix/>
          </a:blip>
          <a:srcRect/>
          <a:stretch/>
        </p:blipFill>
        <p:spPr>
          <a:xfrm>
            <a:off x="20818476" y="3757855"/>
            <a:ext cx="1035051" cy="1035051"/>
          </a:xfrm>
          <a:prstGeom prst="rect">
            <a:avLst/>
          </a:prstGeom>
          <a:noFill/>
          <a:ln>
            <a:noFill/>
          </a:ln>
        </p:spPr>
      </p:pic>
      <p:pic>
        <p:nvPicPr>
          <p:cNvPr id="418" name="Google Shape;418;p21" descr="image26.png"/>
          <p:cNvPicPr preferRelativeResize="0"/>
          <p:nvPr/>
        </p:nvPicPr>
        <p:blipFill rotWithShape="1">
          <a:blip r:embed="rId6">
            <a:alphaModFix/>
          </a:blip>
          <a:srcRect/>
          <a:stretch/>
        </p:blipFill>
        <p:spPr>
          <a:xfrm>
            <a:off x="14648116" y="3732827"/>
            <a:ext cx="1203333" cy="1060079"/>
          </a:xfrm>
          <a:prstGeom prst="rect">
            <a:avLst/>
          </a:prstGeom>
          <a:noFill/>
          <a:ln>
            <a:noFill/>
          </a:ln>
        </p:spPr>
      </p:pic>
      <p:pic>
        <p:nvPicPr>
          <p:cNvPr id="419" name="Google Shape;419;p21" descr="image28.png"/>
          <p:cNvPicPr preferRelativeResize="0"/>
          <p:nvPr/>
        </p:nvPicPr>
        <p:blipFill rotWithShape="1">
          <a:blip r:embed="rId7">
            <a:alphaModFix/>
          </a:blip>
          <a:srcRect/>
          <a:stretch/>
        </p:blipFill>
        <p:spPr>
          <a:xfrm>
            <a:off x="7132256" y="4887"/>
            <a:ext cx="10119488" cy="4260663"/>
          </a:xfrm>
          <a:prstGeom prst="rect">
            <a:avLst/>
          </a:prstGeom>
          <a:noFill/>
          <a:ln>
            <a:noFill/>
          </a:ln>
        </p:spPr>
      </p:pic>
      <p:sp>
        <p:nvSpPr>
          <p:cNvPr id="420" name="Google Shape;420;p21"/>
          <p:cNvSpPr txBox="1"/>
          <p:nvPr/>
        </p:nvSpPr>
        <p:spPr>
          <a:xfrm>
            <a:off x="7156285" y="9700830"/>
            <a:ext cx="4461128" cy="817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How to do it? </a:t>
            </a:r>
            <a:endParaRPr sz="1400" b="0" i="0" u="none" strike="noStrike" cap="none">
              <a:solidFill>
                <a:srgbClr val="000000"/>
              </a:solidFill>
              <a:latin typeface="Arial"/>
              <a:ea typeface="Arial"/>
              <a:cs typeface="Arial"/>
              <a:sym typeface="Arial"/>
            </a:endParaRPr>
          </a:p>
        </p:txBody>
      </p:sp>
      <p:sp>
        <p:nvSpPr>
          <p:cNvPr id="421" name="Google Shape;421;p21"/>
          <p:cNvSpPr txBox="1"/>
          <p:nvPr/>
        </p:nvSpPr>
        <p:spPr>
          <a:xfrm>
            <a:off x="13252285"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Prototyping your Idea !</a:t>
            </a:r>
            <a:endParaRPr sz="1400" b="0" i="0" u="none" strike="noStrike" cap="none">
              <a:solidFill>
                <a:srgbClr val="000000"/>
              </a:solidFill>
              <a:latin typeface="Arial"/>
              <a:ea typeface="Arial"/>
              <a:cs typeface="Arial"/>
              <a:sym typeface="Arial"/>
            </a:endParaRPr>
          </a:p>
        </p:txBody>
      </p:sp>
      <p:sp>
        <p:nvSpPr>
          <p:cNvPr id="422" name="Google Shape;422;p21"/>
          <p:cNvSpPr txBox="1"/>
          <p:nvPr/>
        </p:nvSpPr>
        <p:spPr>
          <a:xfrm>
            <a:off x="19338503"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Conclusion of the Day </a:t>
            </a:r>
            <a:endParaRPr sz="1400" b="0" i="0" u="none" strike="noStrike" cap="none">
              <a:solidFill>
                <a:srgbClr val="000000"/>
              </a:solidFill>
              <a:latin typeface="Arial"/>
              <a:ea typeface="Arial"/>
              <a:cs typeface="Arial"/>
              <a:sym typeface="Arial"/>
            </a:endParaRPr>
          </a:p>
        </p:txBody>
      </p:sp>
      <p:sp>
        <p:nvSpPr>
          <p:cNvPr id="423" name="Google Shape;423;p21"/>
          <p:cNvSpPr txBox="1"/>
          <p:nvPr/>
        </p:nvSpPr>
        <p:spPr>
          <a:xfrm>
            <a:off x="128797" y="9700830"/>
            <a:ext cx="5874639"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Why prototyping matters?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7" descr="Complementary dynamics and technologies.png"/>
          <p:cNvPicPr preferRelativeResize="0"/>
          <p:nvPr/>
        </p:nvPicPr>
        <p:blipFill rotWithShape="1">
          <a:blip r:embed="rId3">
            <a:alphaModFix/>
          </a:blip>
          <a:srcRect b="994"/>
          <a:stretch/>
        </p:blipFill>
        <p:spPr>
          <a:xfrm>
            <a:off x="12215731" y="2580916"/>
            <a:ext cx="11433291" cy="8554039"/>
          </a:xfrm>
          <a:prstGeom prst="rect">
            <a:avLst/>
          </a:prstGeom>
          <a:noFill/>
          <a:ln>
            <a:noFill/>
          </a:ln>
        </p:spPr>
      </p:pic>
      <p:sp>
        <p:nvSpPr>
          <p:cNvPr id="140" name="Google Shape;140;p7"/>
          <p:cNvSpPr txBox="1">
            <a:spLocks noGrp="1"/>
          </p:cNvSpPr>
          <p:nvPr>
            <p:ph type="body" idx="1"/>
          </p:nvPr>
        </p:nvSpPr>
        <p:spPr>
          <a:xfrm>
            <a:off x="528701" y="3994150"/>
            <a:ext cx="11282609" cy="5727700"/>
          </a:xfrm>
          <a:prstGeom prst="rect">
            <a:avLst/>
          </a:prstGeom>
          <a:noFill/>
          <a:ln>
            <a:noFill/>
          </a:ln>
        </p:spPr>
        <p:txBody>
          <a:bodyPr spcFirstLastPara="1" wrap="square" lIns="50800" tIns="50800" rIns="50800" bIns="50800" anchor="t" anchorCtr="0">
            <a:normAutofit/>
          </a:bodyPr>
          <a:lstStyle/>
          <a:p>
            <a:pPr marL="360000" lvl="0" indent="-360000" algn="l" rtl="0">
              <a:lnSpc>
                <a:spcPct val="100000"/>
              </a:lnSpc>
              <a:spcBef>
                <a:spcPts val="0"/>
              </a:spcBef>
              <a:spcAft>
                <a:spcPts val="0"/>
              </a:spcAft>
              <a:buClr>
                <a:srgbClr val="60267F"/>
              </a:buClr>
              <a:buSzPts val="5000"/>
              <a:buFont typeface="EB Garamond"/>
              <a:buChar char="•"/>
            </a:pPr>
            <a:r>
              <a:rPr lang="fr-FR" sz="5000">
                <a:latin typeface="EB Garamond"/>
                <a:ea typeface="EB Garamond"/>
                <a:cs typeface="EB Garamond"/>
                <a:sym typeface="EB Garamond"/>
              </a:rPr>
              <a:t>Complementary dynamics and technologies</a:t>
            </a:r>
            <a:endParaRPr sz="5000">
              <a:latin typeface="EB Garamond"/>
              <a:ea typeface="EB Garamond"/>
              <a:cs typeface="EB Garamond"/>
              <a:sym typeface="EB Garamond"/>
            </a:endParaRPr>
          </a:p>
          <a:p>
            <a:pPr marL="360000" lvl="0" indent="-360000" algn="l" rtl="0">
              <a:lnSpc>
                <a:spcPct val="100000"/>
              </a:lnSpc>
              <a:spcBef>
                <a:spcPts val="5900"/>
              </a:spcBef>
              <a:spcAft>
                <a:spcPts val="0"/>
              </a:spcAft>
              <a:buClr>
                <a:srgbClr val="60267F"/>
              </a:buClr>
              <a:buSzPts val="5000"/>
              <a:buFont typeface="EB Garamond"/>
              <a:buChar char="•"/>
            </a:pPr>
            <a:r>
              <a:rPr lang="fr-FR" sz="5000">
                <a:latin typeface="EB Garamond"/>
                <a:ea typeface="EB Garamond"/>
                <a:cs typeface="EB Garamond"/>
                <a:sym typeface="EB Garamond"/>
              </a:rPr>
              <a:t>Accelerate demonstrator's deployment for</a:t>
            </a:r>
            <a:endParaRPr sz="5000">
              <a:latin typeface="EB Garamond"/>
              <a:ea typeface="EB Garamond"/>
              <a:cs typeface="EB Garamond"/>
              <a:sym typeface="EB Garamond"/>
            </a:endParaRPr>
          </a:p>
          <a:p>
            <a:pPr marL="1931458" lvl="2" indent="-832114" algn="l" rtl="0">
              <a:lnSpc>
                <a:spcPct val="100000"/>
              </a:lnSpc>
              <a:spcBef>
                <a:spcPts val="1000"/>
              </a:spcBef>
              <a:spcAft>
                <a:spcPts val="0"/>
              </a:spcAft>
              <a:buClr>
                <a:srgbClr val="000000"/>
              </a:buClr>
              <a:buSzPts val="5000"/>
              <a:buFont typeface="EB Garamond"/>
              <a:buChar char="•"/>
            </a:pPr>
            <a:r>
              <a:rPr lang="fr-FR" sz="5000">
                <a:latin typeface="EB Garamond"/>
                <a:ea typeface="EB Garamond"/>
                <a:cs typeface="EB Garamond"/>
                <a:sym typeface="EB Garamond"/>
              </a:rPr>
              <a:t>Companies</a:t>
            </a:r>
            <a:endParaRPr sz="5000">
              <a:latin typeface="EB Garamond"/>
              <a:ea typeface="EB Garamond"/>
              <a:cs typeface="EB Garamond"/>
              <a:sym typeface="EB Garamond"/>
            </a:endParaRPr>
          </a:p>
          <a:p>
            <a:pPr marL="1931458" lvl="2" indent="-832114" algn="l" rtl="0">
              <a:lnSpc>
                <a:spcPct val="100000"/>
              </a:lnSpc>
              <a:spcBef>
                <a:spcPts val="1000"/>
              </a:spcBef>
              <a:spcAft>
                <a:spcPts val="0"/>
              </a:spcAft>
              <a:buClr>
                <a:srgbClr val="000000"/>
              </a:buClr>
              <a:buSzPts val="5000"/>
              <a:buFont typeface="EB Garamond"/>
              <a:buChar char="•"/>
            </a:pPr>
            <a:r>
              <a:rPr lang="fr-FR" sz="5000">
                <a:latin typeface="EB Garamond"/>
                <a:ea typeface="EB Garamond"/>
                <a:cs typeface="EB Garamond"/>
                <a:sym typeface="EB Garamond"/>
              </a:rPr>
              <a:t>Sectors</a:t>
            </a:r>
            <a:endParaRPr sz="5000">
              <a:latin typeface="EB Garamond"/>
              <a:ea typeface="EB Garamond"/>
              <a:cs typeface="EB Garamond"/>
              <a:sym typeface="EB Garamond"/>
            </a:endParaRPr>
          </a:p>
          <a:p>
            <a:pPr marL="1931458" lvl="2" indent="-832114" algn="l" rtl="0">
              <a:lnSpc>
                <a:spcPct val="100000"/>
              </a:lnSpc>
              <a:spcBef>
                <a:spcPts val="1000"/>
              </a:spcBef>
              <a:spcAft>
                <a:spcPts val="0"/>
              </a:spcAft>
              <a:buClr>
                <a:srgbClr val="000000"/>
              </a:buClr>
              <a:buSzPts val="5000"/>
              <a:buFont typeface="EB Garamond"/>
              <a:buChar char="•"/>
            </a:pPr>
            <a:r>
              <a:rPr lang="fr-FR" sz="5000">
                <a:latin typeface="EB Garamond"/>
                <a:ea typeface="EB Garamond"/>
                <a:cs typeface="EB Garamond"/>
                <a:sym typeface="EB Garamond"/>
              </a:rPr>
              <a:t>Cities and territories</a:t>
            </a:r>
            <a:endParaRPr sz="5000">
              <a:latin typeface="EB Garamond"/>
              <a:ea typeface="EB Garamond"/>
              <a:cs typeface="EB Garamond"/>
              <a:sym typeface="EB 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9"/>
          <p:cNvSpPr/>
          <p:nvPr/>
        </p:nvSpPr>
        <p:spPr>
          <a:xfrm>
            <a:off x="1026695" y="4844715"/>
            <a:ext cx="22310978" cy="7218948"/>
          </a:xfrm>
          <a:prstGeom prst="rect">
            <a:avLst/>
          </a:prstGeom>
          <a:noFill/>
          <a:ln w="25400" cap="flat" cmpd="sng">
            <a:solidFill>
              <a:srgbClr val="02569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sp>
        <p:nvSpPr>
          <p:cNvPr id="429" name="Google Shape;429;p29"/>
          <p:cNvSpPr txBox="1"/>
          <p:nvPr/>
        </p:nvSpPr>
        <p:spPr>
          <a:xfrm>
            <a:off x="-384720" y="375760"/>
            <a:ext cx="24384001" cy="1960881"/>
          </a:xfrm>
          <a:prstGeom prst="rect">
            <a:avLst/>
          </a:prstGeom>
          <a:noFill/>
          <a:ln>
            <a:noFill/>
          </a:ln>
        </p:spPr>
        <p:txBody>
          <a:bodyPr spcFirstLastPara="1" wrap="square" lIns="91425" tIns="91425" rIns="91425" bIns="91425" anchor="t" anchorCtr="0">
            <a:spAutoFit/>
          </a:bodyPr>
          <a:lstStyle/>
          <a:p>
            <a:pPr marL="0" marR="0" lvl="0" indent="0" algn="ctr" rtl="0">
              <a:lnSpc>
                <a:spcPct val="75000"/>
              </a:lnSpc>
              <a:spcBef>
                <a:spcPts val="0"/>
              </a:spcBef>
              <a:spcAft>
                <a:spcPts val="0"/>
              </a:spcAft>
              <a:buClr>
                <a:srgbClr val="434343"/>
              </a:buClr>
              <a:buSzPts val="12000"/>
              <a:buFont typeface="Rockwell"/>
              <a:buNone/>
            </a:pPr>
            <a:r>
              <a:rPr lang="fr-FR" sz="12000" b="0" i="0" u="none" strike="noStrike" cap="none">
                <a:solidFill>
                  <a:srgbClr val="434343"/>
                </a:solidFill>
                <a:latin typeface="Rockwell"/>
                <a:ea typeface="Rockwell"/>
                <a:cs typeface="Rockwell"/>
                <a:sym typeface="Rockwell"/>
              </a:rPr>
              <a:t>Prototyping</a:t>
            </a:r>
            <a:endParaRPr sz="1400" b="0" i="0" u="none" strike="noStrike" cap="none">
              <a:solidFill>
                <a:srgbClr val="000000"/>
              </a:solidFill>
              <a:latin typeface="Arial"/>
              <a:ea typeface="Arial"/>
              <a:cs typeface="Arial"/>
              <a:sym typeface="Arial"/>
            </a:endParaRPr>
          </a:p>
        </p:txBody>
      </p:sp>
      <p:grpSp>
        <p:nvGrpSpPr>
          <p:cNvPr id="430" name="Google Shape;430;p29"/>
          <p:cNvGrpSpPr/>
          <p:nvPr/>
        </p:nvGrpSpPr>
        <p:grpSpPr>
          <a:xfrm>
            <a:off x="7746510" y="2146112"/>
            <a:ext cx="7486648" cy="194904"/>
            <a:chOff x="0" y="0"/>
            <a:chExt cx="7486647" cy="194902"/>
          </a:xfrm>
        </p:grpSpPr>
        <p:cxnSp>
          <p:nvCxnSpPr>
            <p:cNvPr id="431" name="Google Shape;431;p29"/>
            <p:cNvCxnSpPr/>
            <p:nvPr/>
          </p:nvCxnSpPr>
          <p:spPr>
            <a:xfrm rot="10800000">
              <a:off x="0" y="194901"/>
              <a:ext cx="7486647" cy="1"/>
            </a:xfrm>
            <a:prstGeom prst="straightConnector1">
              <a:avLst/>
            </a:prstGeom>
            <a:noFill/>
            <a:ln w="114300" cap="flat" cmpd="sng">
              <a:solidFill>
                <a:srgbClr val="025699"/>
              </a:solidFill>
              <a:prstDash val="solid"/>
              <a:miter lim="800000"/>
              <a:headEnd type="none" w="sm" len="sm"/>
              <a:tailEnd type="none" w="sm" len="sm"/>
            </a:ln>
          </p:spPr>
        </p:cxnSp>
        <p:cxnSp>
          <p:nvCxnSpPr>
            <p:cNvPr id="432" name="Google Shape;432;p29"/>
            <p:cNvCxnSpPr/>
            <p:nvPr/>
          </p:nvCxnSpPr>
          <p:spPr>
            <a:xfrm rot="10800000">
              <a:off x="0" y="0"/>
              <a:ext cx="7486647" cy="1"/>
            </a:xfrm>
            <a:prstGeom prst="straightConnector1">
              <a:avLst/>
            </a:prstGeom>
            <a:noFill/>
            <a:ln w="9525" cap="flat" cmpd="sng">
              <a:solidFill>
                <a:srgbClr val="006600"/>
              </a:solidFill>
              <a:prstDash val="solid"/>
              <a:miter lim="800000"/>
              <a:headEnd type="none" w="sm" len="sm"/>
              <a:tailEnd type="none" w="sm" len="sm"/>
            </a:ln>
          </p:spPr>
        </p:cxnSp>
      </p:grpSp>
      <p:pic>
        <p:nvPicPr>
          <p:cNvPr id="433" name="Google Shape;433;p29" descr="image121.png"/>
          <p:cNvPicPr preferRelativeResize="0"/>
          <p:nvPr/>
        </p:nvPicPr>
        <p:blipFill rotWithShape="1">
          <a:blip r:embed="rId3">
            <a:alphaModFix/>
          </a:blip>
          <a:srcRect l="33091" t="30049" r="34310"/>
          <a:stretch/>
        </p:blipFill>
        <p:spPr>
          <a:xfrm>
            <a:off x="7860631" y="3304673"/>
            <a:ext cx="8277730" cy="9994233"/>
          </a:xfrm>
          <a:prstGeom prst="rect">
            <a:avLst/>
          </a:prstGeom>
          <a:noFill/>
          <a:ln>
            <a:noFill/>
          </a:ln>
        </p:spPr>
      </p:pic>
      <p:sp>
        <p:nvSpPr>
          <p:cNvPr id="434" name="Google Shape;434;p29"/>
          <p:cNvSpPr txBox="1"/>
          <p:nvPr/>
        </p:nvSpPr>
        <p:spPr>
          <a:xfrm>
            <a:off x="1866579" y="5968739"/>
            <a:ext cx="5625627" cy="3821559"/>
          </a:xfrm>
          <a:prstGeom prst="rect">
            <a:avLst/>
          </a:prstGeom>
          <a:noFill/>
          <a:ln>
            <a:noFill/>
          </a:ln>
        </p:spPr>
        <p:txBody>
          <a:bodyPr spcFirstLastPara="1" wrap="square" lIns="0" tIns="0" rIns="0" bIns="0" anchor="t" anchorCtr="0">
            <a:spAutoFit/>
          </a:bodyPr>
          <a:lstStyle/>
          <a:p>
            <a:pPr marL="661458" marR="0" lvl="0" indent="-661458" algn="l" rtl="0">
              <a:lnSpc>
                <a:spcPct val="100000"/>
              </a:lnSpc>
              <a:spcBef>
                <a:spcPts val="0"/>
              </a:spcBef>
              <a:spcAft>
                <a:spcPts val="0"/>
              </a:spcAft>
              <a:buClr>
                <a:srgbClr val="000000"/>
              </a:buClr>
              <a:buSzPts val="6250"/>
              <a:buFont typeface="EB Garamond"/>
              <a:buChar char="•"/>
            </a:pPr>
            <a:r>
              <a:rPr lang="fr-FR" sz="5000" b="0" i="0" u="none" strike="noStrike" cap="none">
                <a:solidFill>
                  <a:srgbClr val="000000"/>
                </a:solidFill>
                <a:latin typeface="EB Garamond"/>
                <a:ea typeface="EB Garamond"/>
                <a:cs typeface="EB Garamond"/>
                <a:sym typeface="EB Garamond"/>
              </a:rPr>
              <a:t>Products</a:t>
            </a:r>
            <a:endParaRPr sz="1400" b="0" i="0" u="none" strike="noStrike" cap="none">
              <a:solidFill>
                <a:srgbClr val="000000"/>
              </a:solidFill>
              <a:latin typeface="Arial"/>
              <a:ea typeface="Arial"/>
              <a:cs typeface="Arial"/>
              <a:sym typeface="Arial"/>
            </a:endParaRPr>
          </a:p>
          <a:p>
            <a:pPr marL="661458" marR="0" lvl="0" indent="-661458" algn="l" rtl="0">
              <a:lnSpc>
                <a:spcPct val="100000"/>
              </a:lnSpc>
              <a:spcBef>
                <a:spcPts val="5900"/>
              </a:spcBef>
              <a:spcAft>
                <a:spcPts val="0"/>
              </a:spcAft>
              <a:buClr>
                <a:srgbClr val="000000"/>
              </a:buClr>
              <a:buSzPts val="6250"/>
              <a:buFont typeface="EB Garamond"/>
              <a:buChar char="•"/>
            </a:pPr>
            <a:r>
              <a:rPr lang="fr-FR" sz="5000" b="0" i="0" u="none" strike="noStrike" cap="none">
                <a:solidFill>
                  <a:srgbClr val="000000"/>
                </a:solidFill>
                <a:latin typeface="EB Garamond"/>
                <a:ea typeface="EB Garamond"/>
                <a:cs typeface="EB Garamond"/>
                <a:sym typeface="EB Garamond"/>
              </a:rPr>
              <a:t>Human scale</a:t>
            </a:r>
            <a:endParaRPr sz="3000" b="1" i="0" u="none" strike="noStrike" cap="none">
              <a:solidFill>
                <a:srgbClr val="000000"/>
              </a:solidFill>
              <a:latin typeface="Helvetica Neue"/>
              <a:ea typeface="Helvetica Neue"/>
              <a:cs typeface="Helvetica Neue"/>
              <a:sym typeface="Helvetica Neue"/>
            </a:endParaRPr>
          </a:p>
          <a:p>
            <a:pPr marL="661458" marR="0" lvl="0" indent="-423332" algn="l" rtl="0">
              <a:lnSpc>
                <a:spcPct val="100000"/>
              </a:lnSpc>
              <a:spcBef>
                <a:spcPts val="5900"/>
              </a:spcBef>
              <a:spcAft>
                <a:spcPts val="0"/>
              </a:spcAft>
              <a:buClr>
                <a:srgbClr val="000000"/>
              </a:buClr>
              <a:buSzPts val="3750"/>
              <a:buFont typeface="EB Garamond"/>
              <a:buNone/>
            </a:pPr>
            <a:endParaRPr sz="3000" b="1" i="0" u="none" strike="noStrike" cap="none">
              <a:solidFill>
                <a:srgbClr val="000000"/>
              </a:solidFill>
              <a:latin typeface="Helvetica Neue"/>
              <a:ea typeface="Helvetica Neue"/>
              <a:cs typeface="Helvetica Neue"/>
              <a:sym typeface="Helvetica Neue"/>
            </a:endParaRPr>
          </a:p>
        </p:txBody>
      </p:sp>
      <p:pic>
        <p:nvPicPr>
          <p:cNvPr id="435" name="Google Shape;435;p29" descr="image126.png"/>
          <p:cNvPicPr preferRelativeResize="0"/>
          <p:nvPr/>
        </p:nvPicPr>
        <p:blipFill rotWithShape="1">
          <a:blip r:embed="rId4">
            <a:alphaModFix/>
          </a:blip>
          <a:srcRect l="75796" t="50992"/>
          <a:stretch/>
        </p:blipFill>
        <p:spPr>
          <a:xfrm>
            <a:off x="19640550" y="8312384"/>
            <a:ext cx="4743450" cy="5403616"/>
          </a:xfrm>
          <a:prstGeom prst="rect">
            <a:avLst/>
          </a:prstGeom>
          <a:noFill/>
          <a:ln>
            <a:noFill/>
          </a:ln>
        </p:spPr>
      </p:pic>
      <p:sp>
        <p:nvSpPr>
          <p:cNvPr id="436" name="Google Shape;436;p29"/>
          <p:cNvSpPr txBox="1"/>
          <p:nvPr/>
        </p:nvSpPr>
        <p:spPr>
          <a:xfrm>
            <a:off x="2694678" y="3742872"/>
            <a:ext cx="2246419" cy="1333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Real</a:t>
            </a:r>
            <a:endParaRPr sz="1400" b="0" i="0" u="none" strike="noStrike" cap="none">
              <a:solidFill>
                <a:srgbClr val="000000"/>
              </a:solidFill>
              <a:latin typeface="Arial"/>
              <a:ea typeface="Arial"/>
              <a:cs typeface="Arial"/>
              <a:sym typeface="Arial"/>
            </a:endParaRPr>
          </a:p>
        </p:txBody>
      </p:sp>
      <p:sp>
        <p:nvSpPr>
          <p:cNvPr id="437" name="Google Shape;437;p29"/>
          <p:cNvSpPr txBox="1"/>
          <p:nvPr/>
        </p:nvSpPr>
        <p:spPr>
          <a:xfrm>
            <a:off x="17167190" y="3742872"/>
            <a:ext cx="3438719" cy="1333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Virtual</a:t>
            </a:r>
            <a:endParaRPr sz="1400" b="0" i="0" u="none" strike="noStrike" cap="none">
              <a:solidFill>
                <a:srgbClr val="000000"/>
              </a:solidFill>
              <a:latin typeface="Arial"/>
              <a:ea typeface="Arial"/>
              <a:cs typeface="Arial"/>
              <a:sym typeface="Arial"/>
            </a:endParaRPr>
          </a:p>
        </p:txBody>
      </p:sp>
      <p:sp>
        <p:nvSpPr>
          <p:cNvPr id="438" name="Google Shape;438;p29"/>
          <p:cNvSpPr txBox="1"/>
          <p:nvPr/>
        </p:nvSpPr>
        <p:spPr>
          <a:xfrm>
            <a:off x="16506680" y="5968739"/>
            <a:ext cx="5625627" cy="3657601"/>
          </a:xfrm>
          <a:prstGeom prst="rect">
            <a:avLst/>
          </a:prstGeom>
          <a:noFill/>
          <a:ln>
            <a:noFill/>
          </a:ln>
        </p:spPr>
        <p:txBody>
          <a:bodyPr spcFirstLastPara="1" wrap="square" lIns="0" tIns="0" rIns="0" bIns="0" anchor="t" anchorCtr="0">
            <a:spAutoFit/>
          </a:bodyPr>
          <a:lstStyle/>
          <a:p>
            <a:pPr marL="661458" marR="0" lvl="0" indent="-661458" algn="l" rtl="0">
              <a:lnSpc>
                <a:spcPct val="100000"/>
              </a:lnSpc>
              <a:spcBef>
                <a:spcPts val="0"/>
              </a:spcBef>
              <a:spcAft>
                <a:spcPts val="0"/>
              </a:spcAft>
              <a:buClr>
                <a:srgbClr val="000000"/>
              </a:buClr>
              <a:buSzPts val="6250"/>
              <a:buFont typeface="EB Garamond"/>
              <a:buChar char="•"/>
            </a:pPr>
            <a:r>
              <a:rPr lang="fr-FR" sz="5000" b="0" i="0" u="none" strike="noStrike" cap="none">
                <a:solidFill>
                  <a:srgbClr val="000000"/>
                </a:solidFill>
                <a:latin typeface="EB Garamond"/>
                <a:ea typeface="EB Garamond"/>
                <a:cs typeface="EB Garamond"/>
                <a:sym typeface="EB Garamond"/>
              </a:rPr>
              <a:t>Cities</a:t>
            </a:r>
            <a:endParaRPr sz="1400" b="0" i="0" u="none" strike="noStrike" cap="none">
              <a:solidFill>
                <a:srgbClr val="000000"/>
              </a:solidFill>
              <a:latin typeface="Arial"/>
              <a:ea typeface="Arial"/>
              <a:cs typeface="Arial"/>
              <a:sym typeface="Arial"/>
            </a:endParaRPr>
          </a:p>
          <a:p>
            <a:pPr marL="661458" marR="0" lvl="0" indent="-661458" algn="l" rtl="0">
              <a:lnSpc>
                <a:spcPct val="100000"/>
              </a:lnSpc>
              <a:spcBef>
                <a:spcPts val="5900"/>
              </a:spcBef>
              <a:spcAft>
                <a:spcPts val="0"/>
              </a:spcAft>
              <a:buClr>
                <a:srgbClr val="000000"/>
              </a:buClr>
              <a:buSzPts val="6250"/>
              <a:buFont typeface="EB Garamond"/>
              <a:buChar char="•"/>
            </a:pPr>
            <a:r>
              <a:rPr lang="fr-FR" sz="5000" b="0" i="0" u="none" strike="noStrike" cap="none">
                <a:solidFill>
                  <a:srgbClr val="000000"/>
                </a:solidFill>
                <a:latin typeface="EB Garamond"/>
                <a:ea typeface="EB Garamond"/>
                <a:cs typeface="EB Garamond"/>
                <a:sym typeface="EB Garamond"/>
              </a:rPr>
              <a:t>Immersive </a:t>
            </a:r>
            <a:endParaRPr sz="1400" b="0" i="0" u="none" strike="noStrike" cap="none">
              <a:solidFill>
                <a:srgbClr val="000000"/>
              </a:solidFill>
              <a:latin typeface="Arial"/>
              <a:ea typeface="Arial"/>
              <a:cs typeface="Arial"/>
              <a:sym typeface="Arial"/>
            </a:endParaRPr>
          </a:p>
          <a:p>
            <a:pPr marL="661458" marR="0" lvl="0" indent="-661458" algn="l" rtl="0">
              <a:lnSpc>
                <a:spcPct val="100000"/>
              </a:lnSpc>
              <a:spcBef>
                <a:spcPts val="5900"/>
              </a:spcBef>
              <a:spcAft>
                <a:spcPts val="0"/>
              </a:spcAft>
              <a:buClr>
                <a:srgbClr val="000000"/>
              </a:buClr>
              <a:buSzPts val="6250"/>
              <a:buFont typeface="EB Garamond"/>
              <a:buChar char="•"/>
            </a:pPr>
            <a:r>
              <a:rPr lang="fr-FR" sz="5000" b="0" i="0" u="none" strike="noStrike" cap="none">
                <a:solidFill>
                  <a:srgbClr val="000000"/>
                </a:solidFill>
                <a:latin typeface="EB Garamond"/>
                <a:ea typeface="EB Garamond"/>
                <a:cs typeface="EB Garamond"/>
                <a:sym typeface="EB Garamond"/>
              </a:rPr>
              <a:t>Cities scale.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cxnSp>
        <p:nvCxnSpPr>
          <p:cNvPr id="447" name="Google Shape;447;p2"/>
          <p:cNvCxnSpPr/>
          <p:nvPr/>
        </p:nvCxnSpPr>
        <p:spPr>
          <a:xfrm>
            <a:off x="5210910" y="11455035"/>
            <a:ext cx="14029152" cy="73350"/>
          </a:xfrm>
          <a:prstGeom prst="straightConnector1">
            <a:avLst/>
          </a:prstGeom>
          <a:noFill/>
          <a:ln w="9525" cap="flat" cmpd="sng">
            <a:solidFill>
              <a:srgbClr val="5FB5CD"/>
            </a:solidFill>
            <a:prstDash val="solid"/>
            <a:round/>
            <a:headEnd type="none" w="sm" len="sm"/>
            <a:tailEnd type="none" w="sm" len="sm"/>
          </a:ln>
        </p:spPr>
      </p:cxnSp>
      <p:cxnSp>
        <p:nvCxnSpPr>
          <p:cNvPr id="448" name="Google Shape;448;p2"/>
          <p:cNvCxnSpPr/>
          <p:nvPr/>
        </p:nvCxnSpPr>
        <p:spPr>
          <a:xfrm>
            <a:off x="5227042" y="2559657"/>
            <a:ext cx="0" cy="8936206"/>
          </a:xfrm>
          <a:prstGeom prst="straightConnector1">
            <a:avLst/>
          </a:prstGeom>
          <a:noFill/>
          <a:ln w="9525" cap="flat" cmpd="sng">
            <a:solidFill>
              <a:srgbClr val="5FB5CD"/>
            </a:solidFill>
            <a:prstDash val="solid"/>
            <a:round/>
            <a:headEnd type="none" w="sm" len="sm"/>
            <a:tailEnd type="none" w="sm" len="sm"/>
          </a:ln>
        </p:spPr>
      </p:cxnSp>
      <p:sp>
        <p:nvSpPr>
          <p:cNvPr id="449" name="Google Shape;449;p2"/>
          <p:cNvSpPr/>
          <p:nvPr/>
        </p:nvSpPr>
        <p:spPr>
          <a:xfrm>
            <a:off x="2498177" y="2332725"/>
            <a:ext cx="30315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450" name="Google Shape;450;p2"/>
          <p:cNvSpPr/>
          <p:nvPr/>
        </p:nvSpPr>
        <p:spPr>
          <a:xfrm>
            <a:off x="17276576" y="11634725"/>
            <a:ext cx="42441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451" name="Google Shape;451;p2"/>
          <p:cNvSpPr/>
          <p:nvPr/>
        </p:nvSpPr>
        <p:spPr>
          <a:xfrm>
            <a:off x="5585252" y="11717484"/>
            <a:ext cx="279275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Digital Prototypes</a:t>
            </a:r>
            <a:endParaRPr sz="2800" b="0" i="0" u="none" strike="noStrike" cap="none">
              <a:solidFill>
                <a:schemeClr val="accent1"/>
              </a:solidFill>
              <a:latin typeface="Arial"/>
              <a:ea typeface="Arial"/>
              <a:cs typeface="Arial"/>
              <a:sym typeface="Arial"/>
            </a:endParaRPr>
          </a:p>
        </p:txBody>
      </p:sp>
      <p:sp>
        <p:nvSpPr>
          <p:cNvPr id="452" name="Google Shape;452;p2"/>
          <p:cNvSpPr/>
          <p:nvPr/>
        </p:nvSpPr>
        <p:spPr>
          <a:xfrm>
            <a:off x="5205906" y="11875514"/>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453" name="Google Shape;453;p2"/>
          <p:cNvSpPr/>
          <p:nvPr/>
        </p:nvSpPr>
        <p:spPr>
          <a:xfrm>
            <a:off x="9893093" y="11717484"/>
            <a:ext cx="30315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454" name="Google Shape;454;p2"/>
          <p:cNvSpPr/>
          <p:nvPr/>
        </p:nvSpPr>
        <p:spPr>
          <a:xfrm>
            <a:off x="9513746" y="11875514"/>
            <a:ext cx="337320" cy="337320"/>
          </a:xfrm>
          <a:prstGeom prst="rect">
            <a:avLst/>
          </a:prstGeom>
          <a:gradFill>
            <a:gsLst>
              <a:gs pos="0">
                <a:srgbClr val="FF49A6"/>
              </a:gs>
              <a:gs pos="100000">
                <a:srgbClr val="FF81CB"/>
              </a:gs>
            </a:gsLst>
            <a:lin ang="16200000" scaled="0"/>
          </a:gradFill>
          <a:ln w="9525" cap="flat" cmpd="sng">
            <a:solidFill>
              <a:srgbClr val="EC58A3"/>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6"/>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chemeClr val="dk1"/>
              </a:solidFill>
              <a:latin typeface="Arial"/>
              <a:ea typeface="Arial"/>
              <a:cs typeface="Arial"/>
              <a:sym typeface="Arial"/>
            </a:endParaRPr>
          </a:p>
        </p:txBody>
      </p:sp>
      <p:cxnSp>
        <p:nvCxnSpPr>
          <p:cNvPr id="463" name="Google Shape;463;p16"/>
          <p:cNvCxnSpPr/>
          <p:nvPr/>
        </p:nvCxnSpPr>
        <p:spPr>
          <a:xfrm>
            <a:off x="5227042" y="2559657"/>
            <a:ext cx="0" cy="8936206"/>
          </a:xfrm>
          <a:prstGeom prst="straightConnector1">
            <a:avLst/>
          </a:prstGeom>
          <a:noFill/>
          <a:ln w="9525" cap="flat" cmpd="sng">
            <a:solidFill>
              <a:srgbClr val="5FB5CD"/>
            </a:solidFill>
            <a:prstDash val="solid"/>
            <a:round/>
            <a:headEnd type="none" w="sm" len="sm"/>
            <a:tailEnd type="none" w="sm" len="sm"/>
          </a:ln>
        </p:spPr>
      </p:cxnSp>
      <p:sp>
        <p:nvSpPr>
          <p:cNvPr id="464" name="Google Shape;464;p16"/>
          <p:cNvSpPr/>
          <p:nvPr/>
        </p:nvSpPr>
        <p:spPr>
          <a:xfrm>
            <a:off x="17276577" y="11634725"/>
            <a:ext cx="51660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465" name="Google Shape;465;p16"/>
          <p:cNvSpPr/>
          <p:nvPr/>
        </p:nvSpPr>
        <p:spPr>
          <a:xfrm>
            <a:off x="5612976" y="10783200"/>
            <a:ext cx="30378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466" name="Google Shape;466;p16"/>
          <p:cNvSpPr/>
          <p:nvPr/>
        </p:nvSpPr>
        <p:spPr>
          <a:xfrm>
            <a:off x="5135352" y="1100961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67" name="Google Shape;467;p16"/>
          <p:cNvSpPr/>
          <p:nvPr/>
        </p:nvSpPr>
        <p:spPr>
          <a:xfrm>
            <a:off x="5585252" y="11717484"/>
            <a:ext cx="279275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Digital Prototypes</a:t>
            </a:r>
            <a:endParaRPr sz="2800" b="0" i="0" u="none" strike="noStrike" cap="none">
              <a:solidFill>
                <a:schemeClr val="dk1"/>
              </a:solidFill>
              <a:latin typeface="Arial"/>
              <a:ea typeface="Arial"/>
              <a:cs typeface="Arial"/>
              <a:sym typeface="Arial"/>
            </a:endParaRPr>
          </a:p>
        </p:txBody>
      </p:sp>
      <p:sp>
        <p:nvSpPr>
          <p:cNvPr id="468" name="Google Shape;468;p16"/>
          <p:cNvSpPr/>
          <p:nvPr/>
        </p:nvSpPr>
        <p:spPr>
          <a:xfrm>
            <a:off x="5205906" y="11875514"/>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469" name="Google Shape;469;p16"/>
          <p:cNvSpPr/>
          <p:nvPr/>
        </p:nvSpPr>
        <p:spPr>
          <a:xfrm>
            <a:off x="5612975" y="8019687"/>
            <a:ext cx="1803699"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470" name="Google Shape;470;p16"/>
          <p:cNvSpPr/>
          <p:nvPr/>
        </p:nvSpPr>
        <p:spPr>
          <a:xfrm>
            <a:off x="5135352" y="810385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71" name="Google Shape;471;p16"/>
          <p:cNvSpPr/>
          <p:nvPr/>
        </p:nvSpPr>
        <p:spPr>
          <a:xfrm>
            <a:off x="5612975" y="5012325"/>
            <a:ext cx="21819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472" name="Google Shape;472;p16"/>
          <p:cNvSpPr/>
          <p:nvPr/>
        </p:nvSpPr>
        <p:spPr>
          <a:xfrm>
            <a:off x="5135352" y="509649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73" name="Google Shape;473;p16"/>
          <p:cNvSpPr/>
          <p:nvPr/>
        </p:nvSpPr>
        <p:spPr>
          <a:xfrm>
            <a:off x="9128335" y="6414407"/>
            <a:ext cx="1794081"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474" name="Google Shape;474;p16"/>
          <p:cNvSpPr/>
          <p:nvPr/>
        </p:nvSpPr>
        <p:spPr>
          <a:xfrm>
            <a:off x="8650712" y="649857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75" name="Google Shape;475;p16"/>
          <p:cNvSpPr/>
          <p:nvPr/>
        </p:nvSpPr>
        <p:spPr>
          <a:xfrm>
            <a:off x="9128323" y="4260475"/>
            <a:ext cx="20265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476" name="Google Shape;476;p16"/>
          <p:cNvSpPr/>
          <p:nvPr/>
        </p:nvSpPr>
        <p:spPr>
          <a:xfrm>
            <a:off x="8650712" y="434465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77" name="Google Shape;477;p16"/>
          <p:cNvSpPr/>
          <p:nvPr/>
        </p:nvSpPr>
        <p:spPr>
          <a:xfrm>
            <a:off x="12095054" y="5764167"/>
            <a:ext cx="184377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Wireframe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478" name="Google Shape;478;p16"/>
          <p:cNvSpPr/>
          <p:nvPr/>
        </p:nvSpPr>
        <p:spPr>
          <a:xfrm>
            <a:off x="11617432" y="584833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79" name="Google Shape;479;p16"/>
          <p:cNvSpPr/>
          <p:nvPr/>
        </p:nvSpPr>
        <p:spPr>
          <a:xfrm>
            <a:off x="12095048" y="3300325"/>
            <a:ext cx="2360700" cy="9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Comp</a:t>
            </a:r>
            <a:endParaRPr sz="1400" b="0" i="0" u="none" strike="noStrike" cap="none">
              <a:solidFill>
                <a:srgbClr val="000000"/>
              </a:solidFill>
              <a:latin typeface="Arial"/>
              <a:ea typeface="Arial"/>
              <a:cs typeface="Arial"/>
              <a:sym typeface="Arial"/>
            </a:endParaRPr>
          </a:p>
        </p:txBody>
      </p:sp>
      <p:sp>
        <p:nvSpPr>
          <p:cNvPr id="480" name="Google Shape;480;p16"/>
          <p:cNvSpPr/>
          <p:nvPr/>
        </p:nvSpPr>
        <p:spPr>
          <a:xfrm>
            <a:off x="11617432" y="3384502"/>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cxnSp>
        <p:nvCxnSpPr>
          <p:cNvPr id="481" name="Google Shape;481;p16"/>
          <p:cNvCxnSpPr/>
          <p:nvPr/>
        </p:nvCxnSpPr>
        <p:spPr>
          <a:xfrm>
            <a:off x="5210911" y="11455035"/>
            <a:ext cx="15474850" cy="46086"/>
          </a:xfrm>
          <a:prstGeom prst="straightConnector1">
            <a:avLst/>
          </a:prstGeom>
          <a:noFill/>
          <a:ln w="9525" cap="flat" cmpd="sng">
            <a:solidFill>
              <a:srgbClr val="5FB5CD"/>
            </a:solidFill>
            <a:prstDash val="solid"/>
            <a:round/>
            <a:headEnd type="none" w="sm" len="sm"/>
            <a:tailEnd type="none" w="sm" len="sm"/>
          </a:ln>
        </p:spPr>
      </p:cxnSp>
      <p:sp>
        <p:nvSpPr>
          <p:cNvPr id="482" name="Google Shape;482;p16"/>
          <p:cNvSpPr/>
          <p:nvPr/>
        </p:nvSpPr>
        <p:spPr>
          <a:xfrm>
            <a:off x="2086803" y="2332725"/>
            <a:ext cx="34431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483" name="Google Shape;483;p16"/>
          <p:cNvSpPr/>
          <p:nvPr/>
        </p:nvSpPr>
        <p:spPr>
          <a:xfrm>
            <a:off x="15300241" y="3241168"/>
            <a:ext cx="186461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Simulation</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484" name="Google Shape;484;p16"/>
          <p:cNvSpPr/>
          <p:nvPr/>
        </p:nvSpPr>
        <p:spPr>
          <a:xfrm>
            <a:off x="14822618" y="3325340"/>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85" name="Google Shape;485;p16"/>
          <p:cNvSpPr/>
          <p:nvPr/>
        </p:nvSpPr>
        <p:spPr>
          <a:xfrm>
            <a:off x="18621700" y="2797150"/>
            <a:ext cx="2181900" cy="9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Digital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486" name="Google Shape;486;p16"/>
          <p:cNvSpPr/>
          <p:nvPr/>
        </p:nvSpPr>
        <p:spPr>
          <a:xfrm>
            <a:off x="18144078" y="2881330"/>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6"/>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495" name="Google Shape;495;p76"/>
          <p:cNvSpPr/>
          <p:nvPr/>
        </p:nvSpPr>
        <p:spPr>
          <a:xfrm>
            <a:off x="3968924" y="2055450"/>
            <a:ext cx="2007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Sketches</a:t>
            </a:r>
            <a:endParaRPr sz="2800" b="0" i="0" u="none" strike="noStrike" cap="none">
              <a:solidFill>
                <a:schemeClr val="accent1"/>
              </a:solidFill>
              <a:latin typeface="Arial"/>
              <a:ea typeface="Arial"/>
              <a:cs typeface="Arial"/>
              <a:sym typeface="Arial"/>
            </a:endParaRPr>
          </a:p>
        </p:txBody>
      </p:sp>
      <p:sp>
        <p:nvSpPr>
          <p:cNvPr id="496" name="Google Shape;496;p76"/>
          <p:cNvSpPr/>
          <p:nvPr/>
        </p:nvSpPr>
        <p:spPr>
          <a:xfrm>
            <a:off x="3589582" y="2213482"/>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497" name="Google Shape;497;p76"/>
          <p:cNvSpPr/>
          <p:nvPr/>
        </p:nvSpPr>
        <p:spPr>
          <a:xfrm>
            <a:off x="15222417" y="3131063"/>
            <a:ext cx="576785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Checkout Flow  |  BethanyStolle</a:t>
            </a:r>
            <a:endParaRPr sz="2400" b="0" i="0" u="none" strike="noStrike" cap="none">
              <a:solidFill>
                <a:srgbClr val="FFFFFF"/>
              </a:solidFill>
              <a:latin typeface="Arial"/>
              <a:ea typeface="Arial"/>
              <a:cs typeface="Arial"/>
              <a:sym typeface="Arial"/>
            </a:endParaRPr>
          </a:p>
        </p:txBody>
      </p:sp>
      <p:grpSp>
        <p:nvGrpSpPr>
          <p:cNvPr id="498" name="Google Shape;498;p76"/>
          <p:cNvGrpSpPr/>
          <p:nvPr/>
        </p:nvGrpSpPr>
        <p:grpSpPr>
          <a:xfrm>
            <a:off x="3647753" y="3986902"/>
            <a:ext cx="17145826" cy="5344156"/>
            <a:chOff x="299876" y="1993451"/>
            <a:chExt cx="7867219" cy="2452121"/>
          </a:xfrm>
        </p:grpSpPr>
        <p:pic>
          <p:nvPicPr>
            <p:cNvPr id="499" name="Google Shape;499;p76" descr="IDSE103_Checkout_BS_03.jpeg"/>
            <p:cNvPicPr preferRelativeResize="0"/>
            <p:nvPr/>
          </p:nvPicPr>
          <p:blipFill rotWithShape="1">
            <a:blip r:embed="rId3">
              <a:alphaModFix/>
            </a:blip>
            <a:srcRect l="3380" t="5402" r="16324"/>
            <a:stretch/>
          </p:blipFill>
          <p:spPr>
            <a:xfrm>
              <a:off x="299876" y="1993451"/>
              <a:ext cx="2663600" cy="2424796"/>
            </a:xfrm>
            <a:prstGeom prst="rect">
              <a:avLst/>
            </a:prstGeom>
            <a:noFill/>
            <a:ln>
              <a:noFill/>
            </a:ln>
          </p:spPr>
        </p:pic>
        <p:pic>
          <p:nvPicPr>
            <p:cNvPr id="500" name="Google Shape;500;p76" descr="IDSE103_Checkout_BS_03.jpeg"/>
            <p:cNvPicPr preferRelativeResize="0"/>
            <p:nvPr/>
          </p:nvPicPr>
          <p:blipFill rotWithShape="1">
            <a:blip r:embed="rId3">
              <a:alphaModFix/>
            </a:blip>
            <a:srcRect l="3380" t="5402" r="16324"/>
            <a:stretch/>
          </p:blipFill>
          <p:spPr>
            <a:xfrm>
              <a:off x="3051675" y="1993451"/>
              <a:ext cx="2663601" cy="2424796"/>
            </a:xfrm>
            <a:prstGeom prst="rect">
              <a:avLst/>
            </a:prstGeom>
            <a:noFill/>
            <a:ln>
              <a:noFill/>
            </a:ln>
          </p:spPr>
        </p:pic>
        <p:sp>
          <p:nvSpPr>
            <p:cNvPr id="501" name="Google Shape;501;p76"/>
            <p:cNvSpPr/>
            <p:nvPr/>
          </p:nvSpPr>
          <p:spPr>
            <a:xfrm>
              <a:off x="2997862" y="2240427"/>
              <a:ext cx="2717414" cy="2205145"/>
            </a:xfrm>
            <a:prstGeom prst="rect">
              <a:avLst/>
            </a:prstGeom>
            <a:gradFill>
              <a:gsLst>
                <a:gs pos="0">
                  <a:srgbClr val="000000">
                    <a:alpha val="57254"/>
                  </a:srgbClr>
                </a:gs>
                <a:gs pos="80000">
                  <a:srgbClr val="000000">
                    <a:alpha val="57254"/>
                  </a:srgbClr>
                </a:gs>
                <a:gs pos="100000">
                  <a:srgbClr val="000000">
                    <a:alpha val="57254"/>
                  </a:srgbClr>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pic>
          <p:nvPicPr>
            <p:cNvPr id="502" name="Google Shape;502;p76" descr="IDSE103_Checkout_BS_04.jpeg"/>
            <p:cNvPicPr preferRelativeResize="0"/>
            <p:nvPr/>
          </p:nvPicPr>
          <p:blipFill rotWithShape="1">
            <a:blip r:embed="rId4">
              <a:alphaModFix/>
            </a:blip>
            <a:srcRect l="21615" t="15948" r="19352" b="27460"/>
            <a:stretch/>
          </p:blipFill>
          <p:spPr>
            <a:xfrm>
              <a:off x="3592775" y="2749734"/>
              <a:ext cx="1646228" cy="1219526"/>
            </a:xfrm>
            <a:prstGeom prst="rect">
              <a:avLst/>
            </a:prstGeom>
            <a:noFill/>
            <a:ln>
              <a:noFill/>
            </a:ln>
          </p:spPr>
        </p:pic>
        <p:pic>
          <p:nvPicPr>
            <p:cNvPr id="503" name="Google Shape;503;p76" descr="IDSE103_Checkout_BS_05.jpeg"/>
            <p:cNvPicPr preferRelativeResize="0"/>
            <p:nvPr/>
          </p:nvPicPr>
          <p:blipFill rotWithShape="1">
            <a:blip r:embed="rId5">
              <a:alphaModFix/>
            </a:blip>
            <a:srcRect l="4324" t="4373" r="22335"/>
            <a:stretch/>
          </p:blipFill>
          <p:spPr>
            <a:xfrm>
              <a:off x="5785835" y="2028733"/>
              <a:ext cx="2381260" cy="2399198"/>
            </a:xfrm>
            <a:prstGeom prst="rect">
              <a:avLst/>
            </a:prstGeom>
            <a:noFill/>
            <a:ln>
              <a:noFill/>
            </a:ln>
          </p:spPr>
        </p:pic>
      </p:grpSp>
      <p:sp>
        <p:nvSpPr>
          <p:cNvPr id="504" name="Google Shape;504;p76"/>
          <p:cNvSpPr/>
          <p:nvPr/>
        </p:nvSpPr>
        <p:spPr>
          <a:xfrm>
            <a:off x="8457353" y="8613671"/>
            <a:ext cx="426266" cy="426266"/>
          </a:xfrm>
          <a:prstGeom prst="ellipse">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cxnSp>
        <p:nvCxnSpPr>
          <p:cNvPr id="505" name="Google Shape;505;p76"/>
          <p:cNvCxnSpPr>
            <a:stCxn id="504" idx="6"/>
          </p:cNvCxnSpPr>
          <p:nvPr/>
        </p:nvCxnSpPr>
        <p:spPr>
          <a:xfrm>
            <a:off x="8883619" y="8826804"/>
            <a:ext cx="796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254"/>
              </a:srgbClr>
            </a:outerShdw>
          </a:effectLst>
        </p:spPr>
      </p:cxnSp>
      <p:sp>
        <p:nvSpPr>
          <p:cNvPr id="506" name="Google Shape;506;p76"/>
          <p:cNvSpPr/>
          <p:nvPr/>
        </p:nvSpPr>
        <p:spPr>
          <a:xfrm>
            <a:off x="13361199" y="7661047"/>
            <a:ext cx="426266" cy="426266"/>
          </a:xfrm>
          <a:prstGeom prst="ellipse">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cxnSp>
        <p:nvCxnSpPr>
          <p:cNvPr id="507" name="Google Shape;507;p76"/>
          <p:cNvCxnSpPr>
            <a:stCxn id="506" idx="6"/>
          </p:cNvCxnSpPr>
          <p:nvPr/>
        </p:nvCxnSpPr>
        <p:spPr>
          <a:xfrm>
            <a:off x="13787465" y="7874180"/>
            <a:ext cx="18906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254"/>
              </a:srgbClr>
            </a:outerShdw>
          </a:effectLst>
        </p:spPr>
      </p:cxn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7"/>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516" name="Google Shape;516;p77"/>
          <p:cNvSpPr/>
          <p:nvPr/>
        </p:nvSpPr>
        <p:spPr>
          <a:xfrm>
            <a:off x="3968924" y="2055450"/>
            <a:ext cx="2120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Wireframe</a:t>
            </a:r>
            <a:endParaRPr sz="2800" b="0" i="0" u="none" strike="noStrike" cap="none">
              <a:solidFill>
                <a:schemeClr val="accent1"/>
              </a:solidFill>
              <a:latin typeface="Arial"/>
              <a:ea typeface="Arial"/>
              <a:cs typeface="Arial"/>
              <a:sym typeface="Arial"/>
            </a:endParaRPr>
          </a:p>
        </p:txBody>
      </p:sp>
      <p:sp>
        <p:nvSpPr>
          <p:cNvPr id="517" name="Google Shape;517;p77"/>
          <p:cNvSpPr/>
          <p:nvPr/>
        </p:nvSpPr>
        <p:spPr>
          <a:xfrm>
            <a:off x="3589582" y="2213482"/>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pic>
        <p:nvPicPr>
          <p:cNvPr id="518" name="Google Shape;518;p77" descr="Uverse_DVR_04_MF-03.png"/>
          <p:cNvPicPr preferRelativeResize="0"/>
          <p:nvPr/>
        </p:nvPicPr>
        <p:blipFill rotWithShape="1">
          <a:blip r:embed="rId3">
            <a:alphaModFix/>
          </a:blip>
          <a:srcRect/>
          <a:stretch/>
        </p:blipFill>
        <p:spPr>
          <a:xfrm>
            <a:off x="6390324" y="2820755"/>
            <a:ext cx="12052020" cy="9060182"/>
          </a:xfrm>
          <a:prstGeom prst="rect">
            <a:avLst/>
          </a:prstGeom>
          <a:noFill/>
          <a:ln>
            <a:noFill/>
          </a:ln>
        </p:spPr>
      </p:pic>
      <p:sp>
        <p:nvSpPr>
          <p:cNvPr id="519" name="Google Shape;519;p77"/>
          <p:cNvSpPr/>
          <p:nvPr/>
        </p:nvSpPr>
        <p:spPr>
          <a:xfrm>
            <a:off x="12787997" y="2259251"/>
            <a:ext cx="576785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AT&amp;T  |  U-verse for Tablet</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8"/>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528" name="Google Shape;528;p78"/>
          <p:cNvSpPr/>
          <p:nvPr/>
        </p:nvSpPr>
        <p:spPr>
          <a:xfrm>
            <a:off x="3968924" y="2055450"/>
            <a:ext cx="1229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Comp</a:t>
            </a:r>
            <a:endParaRPr sz="2800" b="0" i="0" u="none" strike="noStrike" cap="none">
              <a:solidFill>
                <a:schemeClr val="accent1"/>
              </a:solidFill>
              <a:latin typeface="Arial"/>
              <a:ea typeface="Arial"/>
              <a:cs typeface="Arial"/>
              <a:sym typeface="Arial"/>
            </a:endParaRPr>
          </a:p>
        </p:txBody>
      </p:sp>
      <p:sp>
        <p:nvSpPr>
          <p:cNvPr id="529" name="Google Shape;529;p78"/>
          <p:cNvSpPr/>
          <p:nvPr/>
        </p:nvSpPr>
        <p:spPr>
          <a:xfrm>
            <a:off x="3589582" y="2213482"/>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pic>
        <p:nvPicPr>
          <p:cNvPr id="530" name="Google Shape;530;p78" descr="ATT_U4T_DVR.png"/>
          <p:cNvPicPr preferRelativeResize="0"/>
          <p:nvPr/>
        </p:nvPicPr>
        <p:blipFill rotWithShape="1">
          <a:blip r:embed="rId3">
            <a:alphaModFix/>
          </a:blip>
          <a:srcRect/>
          <a:stretch/>
        </p:blipFill>
        <p:spPr>
          <a:xfrm>
            <a:off x="6429516" y="2877003"/>
            <a:ext cx="11998744" cy="8999058"/>
          </a:xfrm>
          <a:prstGeom prst="rect">
            <a:avLst/>
          </a:prstGeom>
          <a:noFill/>
          <a:ln>
            <a:noFill/>
          </a:ln>
        </p:spPr>
      </p:pic>
      <p:sp>
        <p:nvSpPr>
          <p:cNvPr id="531" name="Google Shape;531;p78"/>
          <p:cNvSpPr/>
          <p:nvPr/>
        </p:nvSpPr>
        <p:spPr>
          <a:xfrm>
            <a:off x="12787997" y="2259251"/>
            <a:ext cx="576785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AT&amp;T  |  U-verse for Tablet</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9"/>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540" name="Google Shape;540;p79"/>
          <p:cNvSpPr/>
          <p:nvPr/>
        </p:nvSpPr>
        <p:spPr>
          <a:xfrm>
            <a:off x="3968929" y="2055452"/>
            <a:ext cx="28360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Paper Prototyping</a:t>
            </a:r>
            <a:endParaRPr sz="2800" b="0" i="0" u="none" strike="noStrike" cap="none">
              <a:solidFill>
                <a:schemeClr val="accent1"/>
              </a:solidFill>
              <a:latin typeface="Arial"/>
              <a:ea typeface="Arial"/>
              <a:cs typeface="Arial"/>
              <a:sym typeface="Arial"/>
            </a:endParaRPr>
          </a:p>
        </p:txBody>
      </p:sp>
      <p:sp>
        <p:nvSpPr>
          <p:cNvPr id="541" name="Google Shape;541;p79"/>
          <p:cNvSpPr/>
          <p:nvPr/>
        </p:nvSpPr>
        <p:spPr>
          <a:xfrm>
            <a:off x="3589582" y="2213482"/>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42" name="Google Shape;542;p79"/>
          <p:cNvSpPr/>
          <p:nvPr/>
        </p:nvSpPr>
        <p:spPr>
          <a:xfrm>
            <a:off x="3319156" y="8262836"/>
            <a:ext cx="442256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Step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User is on the Dept home page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User “clicks” product category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3" name="Google Shape;543;p79"/>
          <p:cNvSpPr/>
          <p:nvPr/>
        </p:nvSpPr>
        <p:spPr>
          <a:xfrm>
            <a:off x="15222417" y="4074083"/>
            <a:ext cx="576785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Target  |  Internal PLM</a:t>
            </a:r>
            <a:endParaRPr sz="1400" b="0" i="0" u="none" strike="noStrike" cap="none">
              <a:solidFill>
                <a:srgbClr val="000000"/>
              </a:solidFill>
              <a:latin typeface="Arial"/>
              <a:ea typeface="Arial"/>
              <a:cs typeface="Arial"/>
              <a:sym typeface="Arial"/>
            </a:endParaRPr>
          </a:p>
        </p:txBody>
      </p:sp>
      <p:pic>
        <p:nvPicPr>
          <p:cNvPr id="544" name="Google Shape;544;p79" descr="Grovesite Testing5.png"/>
          <p:cNvPicPr preferRelativeResize="0"/>
          <p:nvPr/>
        </p:nvPicPr>
        <p:blipFill rotWithShape="1">
          <a:blip r:embed="rId3">
            <a:alphaModFix/>
          </a:blip>
          <a:srcRect/>
          <a:stretch/>
        </p:blipFill>
        <p:spPr>
          <a:xfrm>
            <a:off x="3278902" y="4813259"/>
            <a:ext cx="4409476" cy="3303562"/>
          </a:xfrm>
          <a:prstGeom prst="rect">
            <a:avLst/>
          </a:prstGeom>
          <a:noFill/>
          <a:ln>
            <a:noFill/>
          </a:ln>
        </p:spPr>
      </p:pic>
      <p:pic>
        <p:nvPicPr>
          <p:cNvPr id="545" name="Google Shape;545;p79" descr="grovesiteTesting6"/>
          <p:cNvPicPr preferRelativeResize="0"/>
          <p:nvPr/>
        </p:nvPicPr>
        <p:blipFill rotWithShape="1">
          <a:blip r:embed="rId4">
            <a:alphaModFix/>
          </a:blip>
          <a:srcRect/>
          <a:stretch/>
        </p:blipFill>
        <p:spPr>
          <a:xfrm>
            <a:off x="7741717" y="4813254"/>
            <a:ext cx="4409478" cy="3303564"/>
          </a:xfrm>
          <a:prstGeom prst="rect">
            <a:avLst/>
          </a:prstGeom>
          <a:noFill/>
          <a:ln>
            <a:noFill/>
          </a:ln>
        </p:spPr>
      </p:pic>
      <p:pic>
        <p:nvPicPr>
          <p:cNvPr id="546" name="Google Shape;546;p79" descr="Grovesite Testing7.png"/>
          <p:cNvPicPr preferRelativeResize="0"/>
          <p:nvPr/>
        </p:nvPicPr>
        <p:blipFill rotWithShape="1">
          <a:blip r:embed="rId5">
            <a:alphaModFix/>
          </a:blip>
          <a:srcRect/>
          <a:stretch/>
        </p:blipFill>
        <p:spPr>
          <a:xfrm>
            <a:off x="12213090" y="4808664"/>
            <a:ext cx="4415608" cy="3308156"/>
          </a:xfrm>
          <a:prstGeom prst="rect">
            <a:avLst/>
          </a:prstGeom>
          <a:noFill/>
          <a:ln>
            <a:noFill/>
          </a:ln>
        </p:spPr>
      </p:pic>
      <p:pic>
        <p:nvPicPr>
          <p:cNvPr id="547" name="Google Shape;547;p79" descr="Grovesite Testing8.png"/>
          <p:cNvPicPr preferRelativeResize="0"/>
          <p:nvPr/>
        </p:nvPicPr>
        <p:blipFill rotWithShape="1">
          <a:blip r:embed="rId6">
            <a:alphaModFix/>
          </a:blip>
          <a:srcRect/>
          <a:stretch/>
        </p:blipFill>
        <p:spPr>
          <a:xfrm>
            <a:off x="16689065" y="4821255"/>
            <a:ext cx="4422510" cy="3313326"/>
          </a:xfrm>
          <a:prstGeom prst="rect">
            <a:avLst/>
          </a:prstGeom>
          <a:noFill/>
          <a:ln>
            <a:noFill/>
          </a:ln>
        </p:spPr>
      </p:pic>
      <p:sp>
        <p:nvSpPr>
          <p:cNvPr id="548" name="Google Shape;548;p79"/>
          <p:cNvSpPr/>
          <p:nvPr/>
        </p:nvSpPr>
        <p:spPr>
          <a:xfrm>
            <a:off x="7724085" y="8262836"/>
            <a:ext cx="4382438"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Step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Product category is displayed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9" name="Google Shape;549;p79"/>
          <p:cNvSpPr/>
          <p:nvPr/>
        </p:nvSpPr>
        <p:spPr>
          <a:xfrm>
            <a:off x="12200061" y="8262836"/>
            <a:ext cx="438243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Step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User “clicks” a product to see the product details page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50" name="Google Shape;550;p79"/>
          <p:cNvSpPr/>
          <p:nvPr/>
        </p:nvSpPr>
        <p:spPr>
          <a:xfrm>
            <a:off x="16693799" y="8262836"/>
            <a:ext cx="3654202"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Step 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The product details page is displayed.  The user confirms the vendor’s material selection.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51" name="Google Shape;551;p79"/>
          <p:cNvSpPr/>
          <p:nvPr/>
        </p:nvSpPr>
        <p:spPr>
          <a:xfrm>
            <a:off x="3286483" y="3736622"/>
            <a:ext cx="707938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Task: Access the product details of product #1431 and confirm the vendor’s material selection.</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g1e49b9cd969_0_15"/>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chemeClr val="dk1"/>
              </a:solidFill>
              <a:latin typeface="Arial"/>
              <a:ea typeface="Arial"/>
              <a:cs typeface="Arial"/>
              <a:sym typeface="Arial"/>
            </a:endParaRPr>
          </a:p>
        </p:txBody>
      </p:sp>
      <p:cxnSp>
        <p:nvCxnSpPr>
          <p:cNvPr id="560" name="Google Shape;560;g1e49b9cd969_0_15"/>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561" name="Google Shape;561;g1e49b9cd969_0_15"/>
          <p:cNvSpPr/>
          <p:nvPr/>
        </p:nvSpPr>
        <p:spPr>
          <a:xfrm>
            <a:off x="17276577" y="11634725"/>
            <a:ext cx="51660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562" name="Google Shape;562;g1e49b9cd969_0_15"/>
          <p:cNvSpPr/>
          <p:nvPr/>
        </p:nvSpPr>
        <p:spPr>
          <a:xfrm>
            <a:off x="5612976" y="10783200"/>
            <a:ext cx="3037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563" name="Google Shape;563;g1e49b9cd969_0_15"/>
          <p:cNvSpPr/>
          <p:nvPr/>
        </p:nvSpPr>
        <p:spPr>
          <a:xfrm>
            <a:off x="5135352" y="1100961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64" name="Google Shape;564;g1e49b9cd969_0_15"/>
          <p:cNvSpPr/>
          <p:nvPr/>
        </p:nvSpPr>
        <p:spPr>
          <a:xfrm>
            <a:off x="5585252" y="11717484"/>
            <a:ext cx="2792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Digital Prototypes</a:t>
            </a:r>
            <a:endParaRPr sz="2800" b="0" i="0" u="none" strike="noStrike" cap="none">
              <a:solidFill>
                <a:schemeClr val="dk1"/>
              </a:solidFill>
              <a:latin typeface="Arial"/>
              <a:ea typeface="Arial"/>
              <a:cs typeface="Arial"/>
              <a:sym typeface="Arial"/>
            </a:endParaRPr>
          </a:p>
        </p:txBody>
      </p:sp>
      <p:sp>
        <p:nvSpPr>
          <p:cNvPr id="565" name="Google Shape;565;g1e49b9cd969_0_15"/>
          <p:cNvSpPr/>
          <p:nvPr/>
        </p:nvSpPr>
        <p:spPr>
          <a:xfrm>
            <a:off x="5205906" y="11875514"/>
            <a:ext cx="337200" cy="337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66" name="Google Shape;566;g1e49b9cd969_0_15"/>
          <p:cNvSpPr/>
          <p:nvPr/>
        </p:nvSpPr>
        <p:spPr>
          <a:xfrm>
            <a:off x="5612975" y="8019687"/>
            <a:ext cx="18036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567" name="Google Shape;567;g1e49b9cd969_0_15"/>
          <p:cNvSpPr/>
          <p:nvPr/>
        </p:nvSpPr>
        <p:spPr>
          <a:xfrm>
            <a:off x="5135352" y="81038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68" name="Google Shape;568;g1e49b9cd969_0_15"/>
          <p:cNvSpPr/>
          <p:nvPr/>
        </p:nvSpPr>
        <p:spPr>
          <a:xfrm>
            <a:off x="5612975" y="5012325"/>
            <a:ext cx="21819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569" name="Google Shape;569;g1e49b9cd969_0_15"/>
          <p:cNvSpPr/>
          <p:nvPr/>
        </p:nvSpPr>
        <p:spPr>
          <a:xfrm>
            <a:off x="5135352" y="509649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70" name="Google Shape;570;g1e49b9cd969_0_15"/>
          <p:cNvSpPr/>
          <p:nvPr/>
        </p:nvSpPr>
        <p:spPr>
          <a:xfrm>
            <a:off x="9128335" y="6414407"/>
            <a:ext cx="17940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571" name="Google Shape;571;g1e49b9cd969_0_15"/>
          <p:cNvSpPr/>
          <p:nvPr/>
        </p:nvSpPr>
        <p:spPr>
          <a:xfrm>
            <a:off x="8650712" y="649857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72" name="Google Shape;572;g1e49b9cd969_0_15"/>
          <p:cNvSpPr/>
          <p:nvPr/>
        </p:nvSpPr>
        <p:spPr>
          <a:xfrm>
            <a:off x="9128323" y="4260475"/>
            <a:ext cx="20265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573" name="Google Shape;573;g1e49b9cd969_0_15"/>
          <p:cNvSpPr/>
          <p:nvPr/>
        </p:nvSpPr>
        <p:spPr>
          <a:xfrm>
            <a:off x="8650712" y="43446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74" name="Google Shape;574;g1e49b9cd969_0_15"/>
          <p:cNvSpPr/>
          <p:nvPr/>
        </p:nvSpPr>
        <p:spPr>
          <a:xfrm>
            <a:off x="12095054" y="5764167"/>
            <a:ext cx="18438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Wireframe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575" name="Google Shape;575;g1e49b9cd969_0_15"/>
          <p:cNvSpPr/>
          <p:nvPr/>
        </p:nvSpPr>
        <p:spPr>
          <a:xfrm>
            <a:off x="11617432" y="584833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76" name="Google Shape;576;g1e49b9cd969_0_15"/>
          <p:cNvSpPr/>
          <p:nvPr/>
        </p:nvSpPr>
        <p:spPr>
          <a:xfrm>
            <a:off x="12095048" y="3300325"/>
            <a:ext cx="23607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Comp</a:t>
            </a:r>
            <a:endParaRPr sz="1400" b="0" i="0" u="none" strike="noStrike" cap="none">
              <a:solidFill>
                <a:srgbClr val="000000"/>
              </a:solidFill>
              <a:latin typeface="Arial"/>
              <a:ea typeface="Arial"/>
              <a:cs typeface="Arial"/>
              <a:sym typeface="Arial"/>
            </a:endParaRPr>
          </a:p>
        </p:txBody>
      </p:sp>
      <p:sp>
        <p:nvSpPr>
          <p:cNvPr id="577" name="Google Shape;577;g1e49b9cd969_0_15"/>
          <p:cNvSpPr/>
          <p:nvPr/>
        </p:nvSpPr>
        <p:spPr>
          <a:xfrm>
            <a:off x="11617432" y="3384502"/>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cxnSp>
        <p:nvCxnSpPr>
          <p:cNvPr id="578" name="Google Shape;578;g1e49b9cd969_0_15"/>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579" name="Google Shape;579;g1e49b9cd969_0_15"/>
          <p:cNvSpPr/>
          <p:nvPr/>
        </p:nvSpPr>
        <p:spPr>
          <a:xfrm>
            <a:off x="2086803" y="2332725"/>
            <a:ext cx="34431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580" name="Google Shape;580;g1e49b9cd969_0_15"/>
          <p:cNvSpPr/>
          <p:nvPr/>
        </p:nvSpPr>
        <p:spPr>
          <a:xfrm>
            <a:off x="15300241" y="3241168"/>
            <a:ext cx="1864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Simulation</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581" name="Google Shape;581;g1e49b9cd969_0_15"/>
          <p:cNvSpPr/>
          <p:nvPr/>
        </p:nvSpPr>
        <p:spPr>
          <a:xfrm>
            <a:off x="14822618" y="332534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82" name="Google Shape;582;g1e49b9cd969_0_15"/>
          <p:cNvSpPr/>
          <p:nvPr/>
        </p:nvSpPr>
        <p:spPr>
          <a:xfrm>
            <a:off x="18621700" y="2797150"/>
            <a:ext cx="218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Digital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583" name="Google Shape;583;g1e49b9cd969_0_15"/>
          <p:cNvSpPr/>
          <p:nvPr/>
        </p:nvSpPr>
        <p:spPr>
          <a:xfrm>
            <a:off x="18144078" y="288133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84" name="Google Shape;584;g1e49b9cd969_0_15"/>
          <p:cNvSpPr/>
          <p:nvPr/>
        </p:nvSpPr>
        <p:spPr>
          <a:xfrm>
            <a:off x="4916668" y="3871919"/>
            <a:ext cx="6266100" cy="7743900"/>
          </a:xfrm>
          <a:prstGeom prst="roundRect">
            <a:avLst>
              <a:gd name="adj" fmla="val 6146"/>
            </a:avLst>
          </a:prstGeom>
          <a:gradFill>
            <a:gsLst>
              <a:gs pos="0">
                <a:srgbClr val="69B200">
                  <a:alpha val="21568"/>
                </a:srgbClr>
              </a:gs>
              <a:gs pos="80000">
                <a:srgbClr val="8AEA00">
                  <a:alpha val="21568"/>
                </a:srgbClr>
              </a:gs>
              <a:gs pos="100000">
                <a:srgbClr val="8CF000">
                  <a:alpha val="21568"/>
                </a:srgbClr>
              </a:gs>
            </a:gsLst>
            <a:lin ang="16200038"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585" name="Google Shape;585;g1e49b9cd969_0_15"/>
          <p:cNvSpPr/>
          <p:nvPr/>
        </p:nvSpPr>
        <p:spPr>
          <a:xfrm>
            <a:off x="11433312" y="9091391"/>
            <a:ext cx="5007000" cy="156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1"/>
                </a:solidFill>
                <a:latin typeface="Arial"/>
                <a:ea typeface="Arial"/>
                <a:cs typeface="Arial"/>
                <a:sym typeface="Arial"/>
              </a:rPr>
              <a:t>Low Fidelity Prototypes: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1"/>
                </a:solidFill>
                <a:latin typeface="Arial"/>
                <a:ea typeface="Arial"/>
                <a:cs typeface="Arial"/>
                <a:sym typeface="Arial"/>
              </a:rPr>
              <a:t>Allow for rapid iteration &amp; “on the fly” customization</a:t>
            </a:r>
            <a:endParaRPr sz="3200" b="0" i="0" u="none" strike="noStrike" cap="none">
              <a:solidFill>
                <a:schemeClr val="accent1"/>
              </a:solidFill>
              <a:latin typeface="Arial"/>
              <a:ea typeface="Arial"/>
              <a:cs typeface="Arial"/>
              <a:sym typeface="Arial"/>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1"/>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594" name="Google Shape;594;p81"/>
          <p:cNvSpPr/>
          <p:nvPr/>
        </p:nvSpPr>
        <p:spPr>
          <a:xfrm>
            <a:off x="3589582" y="2213482"/>
            <a:ext cx="337320" cy="337320"/>
          </a:xfrm>
          <a:prstGeom prst="rect">
            <a:avLst/>
          </a:prstGeom>
          <a:gradFill>
            <a:gsLst>
              <a:gs pos="0">
                <a:srgbClr val="8FF200"/>
              </a:gs>
              <a:gs pos="100000">
                <a:srgbClr val="C4FF7D"/>
              </a:gs>
            </a:gsLst>
            <a:lin ang="16200000"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pic>
        <p:nvPicPr>
          <p:cNvPr id="595" name="Google Shape;595;p81" descr="ATT_U4T_Popovers_Record_Settings.png"/>
          <p:cNvPicPr preferRelativeResize="0"/>
          <p:nvPr/>
        </p:nvPicPr>
        <p:blipFill rotWithShape="1">
          <a:blip r:embed="rId3">
            <a:alphaModFix/>
          </a:blip>
          <a:srcRect/>
          <a:stretch/>
        </p:blipFill>
        <p:spPr>
          <a:xfrm>
            <a:off x="5960668" y="2512971"/>
            <a:ext cx="12596228" cy="9447170"/>
          </a:xfrm>
          <a:prstGeom prst="rect">
            <a:avLst/>
          </a:prstGeom>
          <a:noFill/>
          <a:ln>
            <a:noFill/>
          </a:ln>
        </p:spPr>
      </p:pic>
      <p:pic>
        <p:nvPicPr>
          <p:cNvPr id="596" name="Google Shape;596;p81" descr="ATT_U4T_DVR.png"/>
          <p:cNvPicPr preferRelativeResize="0"/>
          <p:nvPr/>
        </p:nvPicPr>
        <p:blipFill rotWithShape="1">
          <a:blip r:embed="rId4">
            <a:alphaModFix/>
          </a:blip>
          <a:srcRect/>
          <a:stretch/>
        </p:blipFill>
        <p:spPr>
          <a:xfrm>
            <a:off x="5955028" y="2513192"/>
            <a:ext cx="12586692" cy="9440020"/>
          </a:xfrm>
          <a:prstGeom prst="rect">
            <a:avLst/>
          </a:prstGeom>
          <a:noFill/>
          <a:ln>
            <a:noFill/>
          </a:ln>
        </p:spPr>
      </p:pic>
      <p:sp>
        <p:nvSpPr>
          <p:cNvPr id="597" name="Google Shape;597;p81">
            <a:hlinkClick r:id="" action="ppaction://hlinkshowjump?jump=nextslide"/>
          </p:cNvPr>
          <p:cNvSpPr/>
          <p:nvPr/>
        </p:nvSpPr>
        <p:spPr>
          <a:xfrm>
            <a:off x="12284141" y="6749214"/>
            <a:ext cx="2539938" cy="728204"/>
          </a:xfrm>
          <a:custGeom>
            <a:avLst/>
            <a:gdLst/>
            <a:ahLst/>
            <a:cxnLst/>
            <a:rect l="l" t="t" r="r" b="b"/>
            <a:pathLst>
              <a:path w="120000" h="120000" extrusionOk="0">
                <a:moveTo>
                  <a:pt x="0" y="0"/>
                </a:moveTo>
                <a:lnTo>
                  <a:pt x="120000" y="0"/>
                </a:lnTo>
                <a:lnTo>
                  <a:pt x="120000" y="120000"/>
                </a:lnTo>
                <a:lnTo>
                  <a:pt x="0" y="120000"/>
                </a:lnTo>
                <a:close/>
              </a:path>
            </a:pathLst>
          </a:custGeom>
          <a:gradFill>
            <a:gsLst>
              <a:gs pos="0">
                <a:srgbClr val="69B200">
                  <a:alpha val="12549"/>
                </a:srgbClr>
              </a:gs>
              <a:gs pos="80000">
                <a:srgbClr val="8AEA00">
                  <a:alpha val="12549"/>
                </a:srgbClr>
              </a:gs>
              <a:gs pos="100000">
                <a:srgbClr val="8CF000">
                  <a:alpha val="12549"/>
                </a:srgbClr>
              </a:gs>
            </a:gsLst>
            <a:lin ang="16200000"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598" name="Google Shape;598;p81"/>
          <p:cNvSpPr/>
          <p:nvPr/>
        </p:nvSpPr>
        <p:spPr>
          <a:xfrm>
            <a:off x="3968928" y="2055452"/>
            <a:ext cx="252344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Click-able Comp</a:t>
            </a:r>
            <a:endParaRPr sz="2800" b="0" i="0" u="none" strike="noStrike" cap="none">
              <a:solidFill>
                <a:schemeClr val="accent1"/>
              </a:solidFill>
              <a:latin typeface="Arial"/>
              <a:ea typeface="Arial"/>
              <a:cs typeface="Arial"/>
              <a:sym typeface="Arial"/>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2"/>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607" name="Google Shape;607;p82"/>
          <p:cNvSpPr/>
          <p:nvPr/>
        </p:nvSpPr>
        <p:spPr>
          <a:xfrm>
            <a:off x="3589582" y="2213482"/>
            <a:ext cx="337320" cy="337320"/>
          </a:xfrm>
          <a:prstGeom prst="rect">
            <a:avLst/>
          </a:prstGeom>
          <a:gradFill>
            <a:gsLst>
              <a:gs pos="0">
                <a:srgbClr val="8FF200"/>
              </a:gs>
              <a:gs pos="100000">
                <a:srgbClr val="C4FF7D"/>
              </a:gs>
            </a:gsLst>
            <a:lin ang="16200000"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pic>
        <p:nvPicPr>
          <p:cNvPr id="608" name="Google Shape;608;p82" descr="ATT_U4T_DVR.png"/>
          <p:cNvPicPr preferRelativeResize="0"/>
          <p:nvPr/>
        </p:nvPicPr>
        <p:blipFill rotWithShape="1">
          <a:blip r:embed="rId3">
            <a:alphaModFix/>
          </a:blip>
          <a:srcRect/>
          <a:stretch/>
        </p:blipFill>
        <p:spPr>
          <a:xfrm>
            <a:off x="5955028" y="2513192"/>
            <a:ext cx="12586692" cy="9440020"/>
          </a:xfrm>
          <a:prstGeom prst="rect">
            <a:avLst/>
          </a:prstGeom>
          <a:noFill/>
          <a:ln>
            <a:noFill/>
          </a:ln>
        </p:spPr>
      </p:pic>
      <p:pic>
        <p:nvPicPr>
          <p:cNvPr id="609" name="Google Shape;609;p82" descr="ATT_U4T_Popovers_Record_Settings.png"/>
          <p:cNvPicPr preferRelativeResize="0"/>
          <p:nvPr/>
        </p:nvPicPr>
        <p:blipFill rotWithShape="1">
          <a:blip r:embed="rId4">
            <a:alphaModFix/>
          </a:blip>
          <a:srcRect l="43575" t="49167" r="21878" b="7404"/>
          <a:stretch/>
        </p:blipFill>
        <p:spPr>
          <a:xfrm>
            <a:off x="11449334" y="7282043"/>
            <a:ext cx="4351644" cy="4102814"/>
          </a:xfrm>
          <a:prstGeom prst="rect">
            <a:avLst/>
          </a:prstGeom>
          <a:noFill/>
          <a:ln>
            <a:noFill/>
          </a:ln>
        </p:spPr>
      </p:pic>
      <p:sp>
        <p:nvSpPr>
          <p:cNvPr id="610" name="Google Shape;610;p82">
            <a:hlinkClick r:id="" action="ppaction://hlinkshowjump?jump=previousslide"/>
          </p:cNvPr>
          <p:cNvSpPr/>
          <p:nvPr/>
        </p:nvSpPr>
        <p:spPr>
          <a:xfrm>
            <a:off x="13634039" y="8845022"/>
            <a:ext cx="1847226" cy="532832"/>
          </a:xfrm>
          <a:custGeom>
            <a:avLst/>
            <a:gdLst/>
            <a:ahLst/>
            <a:cxnLst/>
            <a:rect l="l" t="t" r="r" b="b"/>
            <a:pathLst>
              <a:path w="120000" h="120000" extrusionOk="0">
                <a:moveTo>
                  <a:pt x="0" y="0"/>
                </a:moveTo>
                <a:lnTo>
                  <a:pt x="120000" y="0"/>
                </a:lnTo>
                <a:lnTo>
                  <a:pt x="120000" y="120000"/>
                </a:lnTo>
                <a:lnTo>
                  <a:pt x="0" y="120000"/>
                </a:lnTo>
                <a:close/>
              </a:path>
            </a:pathLst>
          </a:custGeom>
          <a:gradFill>
            <a:gsLst>
              <a:gs pos="0">
                <a:srgbClr val="69B200">
                  <a:alpha val="11372"/>
                </a:srgbClr>
              </a:gs>
              <a:gs pos="80000">
                <a:srgbClr val="8AEA00">
                  <a:alpha val="11372"/>
                </a:srgbClr>
              </a:gs>
              <a:gs pos="100000">
                <a:srgbClr val="8CF000">
                  <a:alpha val="11372"/>
                </a:srgbClr>
              </a:gs>
            </a:gsLst>
            <a:lin ang="16200000"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611" name="Google Shape;611;p82"/>
          <p:cNvSpPr/>
          <p:nvPr/>
        </p:nvSpPr>
        <p:spPr>
          <a:xfrm>
            <a:off x="3968928" y="2055452"/>
            <a:ext cx="252344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Click-able Comp</a:t>
            </a:r>
            <a:endParaRPr sz="2800" b="0" i="0" u="none" strike="noStrike" cap="none">
              <a:solidFill>
                <a:schemeClr val="accent1"/>
              </a:solidFill>
              <a:latin typeface="Arial"/>
              <a:ea typeface="Arial"/>
              <a:cs typeface="Arial"/>
              <a:sym typeface="Aria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5"/>
          <p:cNvPicPr preferRelativeResize="0">
            <a:picLocks noGrp="1"/>
          </p:cNvPicPr>
          <p:nvPr>
            <p:ph type="pic" idx="2"/>
          </p:nvPr>
        </p:nvPicPr>
        <p:blipFill rotWithShape="1">
          <a:blip r:embed="rId3">
            <a:alphaModFix/>
          </a:blip>
          <a:srcRect/>
          <a:stretch/>
        </p:blipFill>
        <p:spPr>
          <a:xfrm>
            <a:off x="11191817" y="5269887"/>
            <a:ext cx="13192183" cy="5466939"/>
          </a:xfrm>
          <a:prstGeom prst="rect">
            <a:avLst/>
          </a:prstGeom>
          <a:noFill/>
          <a:ln>
            <a:noFill/>
          </a:ln>
        </p:spPr>
      </p:pic>
      <p:sp>
        <p:nvSpPr>
          <p:cNvPr id="146" name="Google Shape;146;p5"/>
          <p:cNvSpPr txBox="1"/>
          <p:nvPr/>
        </p:nvSpPr>
        <p:spPr>
          <a:xfrm>
            <a:off x="1561499" y="407750"/>
            <a:ext cx="21226500" cy="1795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7030A0"/>
              </a:buClr>
              <a:buSzPts val="11000"/>
              <a:buFont typeface="Avenir"/>
              <a:buNone/>
            </a:pPr>
            <a:r>
              <a:rPr lang="fr-FR" sz="11000" b="1" i="0" u="none" strike="noStrike" cap="none">
                <a:solidFill>
                  <a:srgbClr val="7030A0"/>
                </a:solidFill>
                <a:latin typeface="Avenir"/>
                <a:ea typeface="Avenir"/>
                <a:cs typeface="Avenir"/>
                <a:sym typeface="Avenir"/>
              </a:rPr>
              <a:t>Materialize </a:t>
            </a:r>
            <a:r>
              <a:rPr lang="fr-FR" sz="11000" b="1" i="0" u="none" strike="noStrike" cap="none">
                <a:solidFill>
                  <a:srgbClr val="7030A0"/>
                </a:solidFill>
                <a:highlight>
                  <a:srgbClr val="FFFF00"/>
                </a:highlight>
                <a:latin typeface="Avenir"/>
                <a:ea typeface="Avenir"/>
                <a:cs typeface="Avenir"/>
                <a:sym typeface="Avenir"/>
              </a:rPr>
              <a:t> Citizen Innovation  </a:t>
            </a:r>
            <a:endParaRPr sz="11000" b="1" i="0" u="none" strike="noStrike" cap="none">
              <a:solidFill>
                <a:srgbClr val="7030A0"/>
              </a:solidFill>
              <a:highlight>
                <a:srgbClr val="FFFF00"/>
              </a:highlight>
              <a:latin typeface="Avenir"/>
              <a:ea typeface="Avenir"/>
              <a:cs typeface="Avenir"/>
              <a:sym typeface="Avenir"/>
            </a:endParaRPr>
          </a:p>
        </p:txBody>
      </p:sp>
      <p:pic>
        <p:nvPicPr>
          <p:cNvPr id="147" name="Google Shape;147;p5"/>
          <p:cNvPicPr preferRelativeResize="0"/>
          <p:nvPr/>
        </p:nvPicPr>
        <p:blipFill rotWithShape="1">
          <a:blip r:embed="rId4">
            <a:alphaModFix/>
          </a:blip>
          <a:srcRect/>
          <a:stretch/>
        </p:blipFill>
        <p:spPr>
          <a:xfrm>
            <a:off x="0" y="2990031"/>
            <a:ext cx="10782300" cy="9004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1e49b9cd969_0_48"/>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chemeClr val="dk1"/>
              </a:solidFill>
              <a:latin typeface="Arial"/>
              <a:ea typeface="Arial"/>
              <a:cs typeface="Arial"/>
              <a:sym typeface="Arial"/>
            </a:endParaRPr>
          </a:p>
        </p:txBody>
      </p:sp>
      <p:cxnSp>
        <p:nvCxnSpPr>
          <p:cNvPr id="620" name="Google Shape;620;g1e49b9cd969_0_48"/>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621" name="Google Shape;621;g1e49b9cd969_0_48"/>
          <p:cNvSpPr/>
          <p:nvPr/>
        </p:nvSpPr>
        <p:spPr>
          <a:xfrm>
            <a:off x="17276577" y="11634725"/>
            <a:ext cx="51660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622" name="Google Shape;622;g1e49b9cd969_0_48"/>
          <p:cNvSpPr/>
          <p:nvPr/>
        </p:nvSpPr>
        <p:spPr>
          <a:xfrm>
            <a:off x="5612976" y="10783200"/>
            <a:ext cx="3037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623" name="Google Shape;623;g1e49b9cd969_0_48"/>
          <p:cNvSpPr/>
          <p:nvPr/>
        </p:nvSpPr>
        <p:spPr>
          <a:xfrm>
            <a:off x="5135352" y="1100961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24" name="Google Shape;624;g1e49b9cd969_0_48"/>
          <p:cNvSpPr/>
          <p:nvPr/>
        </p:nvSpPr>
        <p:spPr>
          <a:xfrm>
            <a:off x="5585252" y="11717484"/>
            <a:ext cx="2792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Digital Prototypes</a:t>
            </a:r>
            <a:endParaRPr sz="2800" b="0" i="0" u="none" strike="noStrike" cap="none">
              <a:solidFill>
                <a:schemeClr val="dk1"/>
              </a:solidFill>
              <a:latin typeface="Arial"/>
              <a:ea typeface="Arial"/>
              <a:cs typeface="Arial"/>
              <a:sym typeface="Arial"/>
            </a:endParaRPr>
          </a:p>
        </p:txBody>
      </p:sp>
      <p:sp>
        <p:nvSpPr>
          <p:cNvPr id="625" name="Google Shape;625;g1e49b9cd969_0_48"/>
          <p:cNvSpPr/>
          <p:nvPr/>
        </p:nvSpPr>
        <p:spPr>
          <a:xfrm>
            <a:off x="5205906" y="11875514"/>
            <a:ext cx="337200" cy="337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626" name="Google Shape;626;g1e49b9cd969_0_48"/>
          <p:cNvSpPr/>
          <p:nvPr/>
        </p:nvSpPr>
        <p:spPr>
          <a:xfrm>
            <a:off x="5612975" y="8019687"/>
            <a:ext cx="18036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627" name="Google Shape;627;g1e49b9cd969_0_48"/>
          <p:cNvSpPr/>
          <p:nvPr/>
        </p:nvSpPr>
        <p:spPr>
          <a:xfrm>
            <a:off x="5135352" y="81038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28" name="Google Shape;628;g1e49b9cd969_0_48"/>
          <p:cNvSpPr/>
          <p:nvPr/>
        </p:nvSpPr>
        <p:spPr>
          <a:xfrm>
            <a:off x="5612975" y="5012325"/>
            <a:ext cx="21819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629" name="Google Shape;629;g1e49b9cd969_0_48"/>
          <p:cNvSpPr/>
          <p:nvPr/>
        </p:nvSpPr>
        <p:spPr>
          <a:xfrm>
            <a:off x="5135352" y="509649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30" name="Google Shape;630;g1e49b9cd969_0_48"/>
          <p:cNvSpPr/>
          <p:nvPr/>
        </p:nvSpPr>
        <p:spPr>
          <a:xfrm>
            <a:off x="9128335" y="6414407"/>
            <a:ext cx="17940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631" name="Google Shape;631;g1e49b9cd969_0_48"/>
          <p:cNvSpPr/>
          <p:nvPr/>
        </p:nvSpPr>
        <p:spPr>
          <a:xfrm>
            <a:off x="8650712" y="649857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32" name="Google Shape;632;g1e49b9cd969_0_48"/>
          <p:cNvSpPr/>
          <p:nvPr/>
        </p:nvSpPr>
        <p:spPr>
          <a:xfrm>
            <a:off x="9128323" y="4260475"/>
            <a:ext cx="20265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633" name="Google Shape;633;g1e49b9cd969_0_48"/>
          <p:cNvSpPr/>
          <p:nvPr/>
        </p:nvSpPr>
        <p:spPr>
          <a:xfrm>
            <a:off x="8650712" y="43446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34" name="Google Shape;634;g1e49b9cd969_0_48"/>
          <p:cNvSpPr/>
          <p:nvPr/>
        </p:nvSpPr>
        <p:spPr>
          <a:xfrm>
            <a:off x="12095054" y="5764167"/>
            <a:ext cx="18438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Wireframe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35" name="Google Shape;635;g1e49b9cd969_0_48"/>
          <p:cNvSpPr/>
          <p:nvPr/>
        </p:nvSpPr>
        <p:spPr>
          <a:xfrm>
            <a:off x="11617432" y="584833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36" name="Google Shape;636;g1e49b9cd969_0_48"/>
          <p:cNvSpPr/>
          <p:nvPr/>
        </p:nvSpPr>
        <p:spPr>
          <a:xfrm>
            <a:off x="12095048" y="3300325"/>
            <a:ext cx="23607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Comp</a:t>
            </a:r>
            <a:endParaRPr sz="1400" b="0" i="0" u="none" strike="noStrike" cap="none">
              <a:solidFill>
                <a:srgbClr val="000000"/>
              </a:solidFill>
              <a:latin typeface="Arial"/>
              <a:ea typeface="Arial"/>
              <a:cs typeface="Arial"/>
              <a:sym typeface="Arial"/>
            </a:endParaRPr>
          </a:p>
        </p:txBody>
      </p:sp>
      <p:sp>
        <p:nvSpPr>
          <p:cNvPr id="637" name="Google Shape;637;g1e49b9cd969_0_48"/>
          <p:cNvSpPr/>
          <p:nvPr/>
        </p:nvSpPr>
        <p:spPr>
          <a:xfrm>
            <a:off x="11617432" y="3384502"/>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cxnSp>
        <p:nvCxnSpPr>
          <p:cNvPr id="638" name="Google Shape;638;g1e49b9cd969_0_48"/>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639" name="Google Shape;639;g1e49b9cd969_0_48"/>
          <p:cNvSpPr/>
          <p:nvPr/>
        </p:nvSpPr>
        <p:spPr>
          <a:xfrm>
            <a:off x="2086803" y="2332725"/>
            <a:ext cx="34431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640" name="Google Shape;640;g1e49b9cd969_0_48"/>
          <p:cNvSpPr/>
          <p:nvPr/>
        </p:nvSpPr>
        <p:spPr>
          <a:xfrm>
            <a:off x="15300241" y="3241168"/>
            <a:ext cx="1864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Simulation</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41" name="Google Shape;641;g1e49b9cd969_0_48"/>
          <p:cNvSpPr/>
          <p:nvPr/>
        </p:nvSpPr>
        <p:spPr>
          <a:xfrm>
            <a:off x="14822618" y="332534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42" name="Google Shape;642;g1e49b9cd969_0_48"/>
          <p:cNvSpPr/>
          <p:nvPr/>
        </p:nvSpPr>
        <p:spPr>
          <a:xfrm>
            <a:off x="18621700" y="2797150"/>
            <a:ext cx="218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Digital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43" name="Google Shape;643;g1e49b9cd969_0_48"/>
          <p:cNvSpPr/>
          <p:nvPr/>
        </p:nvSpPr>
        <p:spPr>
          <a:xfrm>
            <a:off x="18144078" y="288133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44" name="Google Shape;644;g1e49b9cd969_0_48"/>
          <p:cNvSpPr/>
          <p:nvPr/>
        </p:nvSpPr>
        <p:spPr>
          <a:xfrm>
            <a:off x="11204348" y="2557598"/>
            <a:ext cx="6266100" cy="8631900"/>
          </a:xfrm>
          <a:prstGeom prst="roundRect">
            <a:avLst>
              <a:gd name="adj" fmla="val 6146"/>
            </a:avLst>
          </a:prstGeom>
          <a:gradFill>
            <a:gsLst>
              <a:gs pos="0">
                <a:srgbClr val="69B200">
                  <a:alpha val="21568"/>
                </a:srgbClr>
              </a:gs>
              <a:gs pos="80000">
                <a:srgbClr val="8AEA00">
                  <a:alpha val="21568"/>
                </a:srgbClr>
              </a:gs>
              <a:gs pos="100000">
                <a:srgbClr val="8CF000">
                  <a:alpha val="21568"/>
                </a:srgbClr>
              </a:gs>
            </a:gsLst>
            <a:lin ang="16200038"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645" name="Google Shape;645;g1e49b9cd969_0_48"/>
          <p:cNvSpPr/>
          <p:nvPr/>
        </p:nvSpPr>
        <p:spPr>
          <a:xfrm>
            <a:off x="11468836" y="8789452"/>
            <a:ext cx="5735400" cy="2062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1"/>
                </a:solidFill>
                <a:latin typeface="Arial"/>
                <a:ea typeface="Arial"/>
                <a:cs typeface="Arial"/>
                <a:sym typeface="Arial"/>
              </a:rPr>
              <a:t>Medium Fidelity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1"/>
                </a:solidFill>
                <a:latin typeface="Arial"/>
                <a:ea typeface="Arial"/>
                <a:cs typeface="Arial"/>
                <a:sym typeface="Arial"/>
              </a:rPr>
              <a:t>Allow for rich interactive experiences without the overhead of production code.</a:t>
            </a:r>
            <a:endParaRPr sz="3200" b="0" i="0" u="none" strike="noStrike" cap="none">
              <a:solidFill>
                <a:schemeClr val="accent1"/>
              </a:solidFill>
              <a:latin typeface="Arial"/>
              <a:ea typeface="Arial"/>
              <a:cs typeface="Arial"/>
              <a:sym typeface="Arial"/>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1e49b9cd969_0_83"/>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chemeClr val="dk1"/>
              </a:solidFill>
              <a:latin typeface="Arial"/>
              <a:ea typeface="Arial"/>
              <a:cs typeface="Arial"/>
              <a:sym typeface="Arial"/>
            </a:endParaRPr>
          </a:p>
        </p:txBody>
      </p:sp>
      <p:cxnSp>
        <p:nvCxnSpPr>
          <p:cNvPr id="654" name="Google Shape;654;g1e49b9cd969_0_83"/>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655" name="Google Shape;655;g1e49b9cd969_0_83"/>
          <p:cNvSpPr/>
          <p:nvPr/>
        </p:nvSpPr>
        <p:spPr>
          <a:xfrm>
            <a:off x="17276577" y="11634725"/>
            <a:ext cx="51660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656" name="Google Shape;656;g1e49b9cd969_0_83"/>
          <p:cNvSpPr/>
          <p:nvPr/>
        </p:nvSpPr>
        <p:spPr>
          <a:xfrm>
            <a:off x="5612976" y="10783200"/>
            <a:ext cx="3037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657" name="Google Shape;657;g1e49b9cd969_0_83"/>
          <p:cNvSpPr/>
          <p:nvPr/>
        </p:nvSpPr>
        <p:spPr>
          <a:xfrm>
            <a:off x="5135352" y="1100961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58" name="Google Shape;658;g1e49b9cd969_0_83"/>
          <p:cNvSpPr/>
          <p:nvPr/>
        </p:nvSpPr>
        <p:spPr>
          <a:xfrm>
            <a:off x="5585252" y="11717484"/>
            <a:ext cx="2792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Digital Prototypes</a:t>
            </a:r>
            <a:endParaRPr sz="2800" b="0" i="0" u="none" strike="noStrike" cap="none">
              <a:solidFill>
                <a:schemeClr val="dk1"/>
              </a:solidFill>
              <a:latin typeface="Arial"/>
              <a:ea typeface="Arial"/>
              <a:cs typeface="Arial"/>
              <a:sym typeface="Arial"/>
            </a:endParaRPr>
          </a:p>
        </p:txBody>
      </p:sp>
      <p:sp>
        <p:nvSpPr>
          <p:cNvPr id="659" name="Google Shape;659;g1e49b9cd969_0_83"/>
          <p:cNvSpPr/>
          <p:nvPr/>
        </p:nvSpPr>
        <p:spPr>
          <a:xfrm>
            <a:off x="5205906" y="11875514"/>
            <a:ext cx="337200" cy="337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660" name="Google Shape;660;g1e49b9cd969_0_83"/>
          <p:cNvSpPr/>
          <p:nvPr/>
        </p:nvSpPr>
        <p:spPr>
          <a:xfrm>
            <a:off x="5612975" y="8019687"/>
            <a:ext cx="18036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661" name="Google Shape;661;g1e49b9cd969_0_83"/>
          <p:cNvSpPr/>
          <p:nvPr/>
        </p:nvSpPr>
        <p:spPr>
          <a:xfrm>
            <a:off x="5135352" y="81038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62" name="Google Shape;662;g1e49b9cd969_0_83"/>
          <p:cNvSpPr/>
          <p:nvPr/>
        </p:nvSpPr>
        <p:spPr>
          <a:xfrm>
            <a:off x="5612975" y="5012325"/>
            <a:ext cx="21819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663" name="Google Shape;663;g1e49b9cd969_0_83"/>
          <p:cNvSpPr/>
          <p:nvPr/>
        </p:nvSpPr>
        <p:spPr>
          <a:xfrm>
            <a:off x="5135352" y="509649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64" name="Google Shape;664;g1e49b9cd969_0_83"/>
          <p:cNvSpPr/>
          <p:nvPr/>
        </p:nvSpPr>
        <p:spPr>
          <a:xfrm>
            <a:off x="9128335" y="6414407"/>
            <a:ext cx="17940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665" name="Google Shape;665;g1e49b9cd969_0_83"/>
          <p:cNvSpPr/>
          <p:nvPr/>
        </p:nvSpPr>
        <p:spPr>
          <a:xfrm>
            <a:off x="8650712" y="649857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66" name="Google Shape;666;g1e49b9cd969_0_83"/>
          <p:cNvSpPr/>
          <p:nvPr/>
        </p:nvSpPr>
        <p:spPr>
          <a:xfrm>
            <a:off x="9128323" y="4260475"/>
            <a:ext cx="20265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667" name="Google Shape;667;g1e49b9cd969_0_83"/>
          <p:cNvSpPr/>
          <p:nvPr/>
        </p:nvSpPr>
        <p:spPr>
          <a:xfrm>
            <a:off x="8650712" y="43446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68" name="Google Shape;668;g1e49b9cd969_0_83"/>
          <p:cNvSpPr/>
          <p:nvPr/>
        </p:nvSpPr>
        <p:spPr>
          <a:xfrm>
            <a:off x="12095054" y="5764167"/>
            <a:ext cx="18438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Wireframe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69" name="Google Shape;669;g1e49b9cd969_0_83"/>
          <p:cNvSpPr/>
          <p:nvPr/>
        </p:nvSpPr>
        <p:spPr>
          <a:xfrm>
            <a:off x="11617432" y="584833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70" name="Google Shape;670;g1e49b9cd969_0_83"/>
          <p:cNvSpPr/>
          <p:nvPr/>
        </p:nvSpPr>
        <p:spPr>
          <a:xfrm>
            <a:off x="12095048" y="3300325"/>
            <a:ext cx="23607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Comp</a:t>
            </a:r>
            <a:endParaRPr sz="1400" b="0" i="0" u="none" strike="noStrike" cap="none">
              <a:solidFill>
                <a:srgbClr val="000000"/>
              </a:solidFill>
              <a:latin typeface="Arial"/>
              <a:ea typeface="Arial"/>
              <a:cs typeface="Arial"/>
              <a:sym typeface="Arial"/>
            </a:endParaRPr>
          </a:p>
        </p:txBody>
      </p:sp>
      <p:sp>
        <p:nvSpPr>
          <p:cNvPr id="671" name="Google Shape;671;g1e49b9cd969_0_83"/>
          <p:cNvSpPr/>
          <p:nvPr/>
        </p:nvSpPr>
        <p:spPr>
          <a:xfrm>
            <a:off x="11617432" y="3384502"/>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cxnSp>
        <p:nvCxnSpPr>
          <p:cNvPr id="672" name="Google Shape;672;g1e49b9cd969_0_83"/>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673" name="Google Shape;673;g1e49b9cd969_0_83"/>
          <p:cNvSpPr/>
          <p:nvPr/>
        </p:nvSpPr>
        <p:spPr>
          <a:xfrm>
            <a:off x="2086803" y="2332725"/>
            <a:ext cx="34431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674" name="Google Shape;674;g1e49b9cd969_0_83"/>
          <p:cNvSpPr/>
          <p:nvPr/>
        </p:nvSpPr>
        <p:spPr>
          <a:xfrm>
            <a:off x="15300241" y="3241168"/>
            <a:ext cx="1864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Simulation</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75" name="Google Shape;675;g1e49b9cd969_0_83"/>
          <p:cNvSpPr/>
          <p:nvPr/>
        </p:nvSpPr>
        <p:spPr>
          <a:xfrm>
            <a:off x="14822618" y="332534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76" name="Google Shape;676;g1e49b9cd969_0_83"/>
          <p:cNvSpPr/>
          <p:nvPr/>
        </p:nvSpPr>
        <p:spPr>
          <a:xfrm>
            <a:off x="18621700" y="2797150"/>
            <a:ext cx="218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Digital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77" name="Google Shape;677;g1e49b9cd969_0_83"/>
          <p:cNvSpPr/>
          <p:nvPr/>
        </p:nvSpPr>
        <p:spPr>
          <a:xfrm>
            <a:off x="18144078" y="288133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78" name="Google Shape;678;g1e49b9cd969_0_83"/>
          <p:cNvSpPr/>
          <p:nvPr/>
        </p:nvSpPr>
        <p:spPr>
          <a:xfrm>
            <a:off x="14081760" y="2519680"/>
            <a:ext cx="6665100" cy="5059800"/>
          </a:xfrm>
          <a:prstGeom prst="roundRect">
            <a:avLst>
              <a:gd name="adj" fmla="val 10965"/>
            </a:avLst>
          </a:prstGeom>
          <a:gradFill>
            <a:gsLst>
              <a:gs pos="0">
                <a:srgbClr val="69B200">
                  <a:alpha val="21568"/>
                </a:srgbClr>
              </a:gs>
              <a:gs pos="80000">
                <a:srgbClr val="8AEA00">
                  <a:alpha val="21568"/>
                </a:srgbClr>
              </a:gs>
              <a:gs pos="100000">
                <a:srgbClr val="8CF000">
                  <a:alpha val="21568"/>
                </a:srgbClr>
              </a:gs>
            </a:gsLst>
            <a:lin ang="16200038"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679" name="Google Shape;679;g1e49b9cd969_0_83"/>
          <p:cNvSpPr/>
          <p:nvPr/>
        </p:nvSpPr>
        <p:spPr>
          <a:xfrm>
            <a:off x="17501477" y="2540000"/>
            <a:ext cx="3265500" cy="2478900"/>
          </a:xfrm>
          <a:prstGeom prst="roundRect">
            <a:avLst>
              <a:gd name="adj" fmla="val 19162"/>
            </a:avLst>
          </a:prstGeom>
          <a:gradFill>
            <a:gsLst>
              <a:gs pos="0">
                <a:srgbClr val="69B200">
                  <a:alpha val="21568"/>
                </a:srgbClr>
              </a:gs>
              <a:gs pos="80000">
                <a:srgbClr val="8AEA00">
                  <a:alpha val="21568"/>
                </a:srgbClr>
              </a:gs>
              <a:gs pos="100000">
                <a:srgbClr val="8CF000">
                  <a:alpha val="21568"/>
                </a:srgbClr>
              </a:gs>
            </a:gsLst>
            <a:lin ang="16200038"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680" name="Google Shape;680;g1e49b9cd969_0_83"/>
          <p:cNvSpPr/>
          <p:nvPr/>
        </p:nvSpPr>
        <p:spPr>
          <a:xfrm>
            <a:off x="11416603" y="2540005"/>
            <a:ext cx="9631800" cy="6807300"/>
          </a:xfrm>
          <a:prstGeom prst="roundRect">
            <a:avLst>
              <a:gd name="adj" fmla="val 7382"/>
            </a:avLst>
          </a:prstGeom>
          <a:no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681" name="Google Shape;681;g1e49b9cd969_0_83"/>
          <p:cNvSpPr/>
          <p:nvPr/>
        </p:nvSpPr>
        <p:spPr>
          <a:xfrm>
            <a:off x="11948398" y="8363193"/>
            <a:ext cx="78183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1"/>
                </a:solidFill>
                <a:latin typeface="Arial"/>
                <a:ea typeface="Arial"/>
                <a:cs typeface="Arial"/>
                <a:sym typeface="Arial"/>
              </a:rPr>
              <a:t>Higher Fidelity = Decreased speed of Iteration</a:t>
            </a:r>
            <a:endParaRPr sz="3200" b="0" i="0" u="none" strike="noStrike" cap="none">
              <a:solidFill>
                <a:schemeClr val="accent1"/>
              </a:solidFill>
              <a:latin typeface="Arial"/>
              <a:ea typeface="Arial"/>
              <a:cs typeface="Arial"/>
              <a:sym typeface="Arial"/>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1e49b9cd969_0_120"/>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3"/>
        <p:cNvGrpSpPr/>
        <p:nvPr/>
      </p:nvGrpSpPr>
      <p:grpSpPr>
        <a:xfrm>
          <a:off x="0" y="0"/>
          <a:ext cx="0" cy="0"/>
          <a:chOff x="0" y="0"/>
          <a:chExt cx="0" cy="0"/>
        </a:xfrm>
      </p:grpSpPr>
      <p:sp>
        <p:nvSpPr>
          <p:cNvPr id="694" name="Google Shape;694;p85"/>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cxnSp>
        <p:nvCxnSpPr>
          <p:cNvPr id="695" name="Google Shape;695;p85"/>
          <p:cNvCxnSpPr/>
          <p:nvPr/>
        </p:nvCxnSpPr>
        <p:spPr>
          <a:xfrm>
            <a:off x="5227042" y="2559657"/>
            <a:ext cx="0" cy="8936206"/>
          </a:xfrm>
          <a:prstGeom prst="straightConnector1">
            <a:avLst/>
          </a:prstGeom>
          <a:noFill/>
          <a:ln w="9525" cap="flat" cmpd="sng">
            <a:solidFill>
              <a:srgbClr val="5FB5CD"/>
            </a:solidFill>
            <a:prstDash val="solid"/>
            <a:round/>
            <a:headEnd type="none" w="sm" len="sm"/>
            <a:tailEnd type="none" w="sm" len="sm"/>
          </a:ln>
        </p:spPr>
      </p:cxnSp>
      <p:sp>
        <p:nvSpPr>
          <p:cNvPr id="696" name="Google Shape;696;p85"/>
          <p:cNvSpPr/>
          <p:nvPr/>
        </p:nvSpPr>
        <p:spPr>
          <a:xfrm>
            <a:off x="17276573" y="11634713"/>
            <a:ext cx="287771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697" name="Google Shape;697;p85"/>
          <p:cNvSpPr/>
          <p:nvPr/>
        </p:nvSpPr>
        <p:spPr>
          <a:xfrm>
            <a:off x="5612975" y="10783200"/>
            <a:ext cx="25446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698" name="Google Shape;698;p85"/>
          <p:cNvSpPr/>
          <p:nvPr/>
        </p:nvSpPr>
        <p:spPr>
          <a:xfrm>
            <a:off x="5585253" y="11717484"/>
            <a:ext cx="30315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699" name="Google Shape;699;p85"/>
          <p:cNvSpPr/>
          <p:nvPr/>
        </p:nvSpPr>
        <p:spPr>
          <a:xfrm>
            <a:off x="5205906" y="11875514"/>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700" name="Google Shape;700;p85"/>
          <p:cNvSpPr/>
          <p:nvPr/>
        </p:nvSpPr>
        <p:spPr>
          <a:xfrm>
            <a:off x="9128321" y="6292475"/>
            <a:ext cx="1761900" cy="9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Form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701" name="Google Shape;701;p85"/>
          <p:cNvSpPr/>
          <p:nvPr/>
        </p:nvSpPr>
        <p:spPr>
          <a:xfrm>
            <a:off x="8650712" y="637665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02" name="Google Shape;702;p85"/>
          <p:cNvSpPr/>
          <p:nvPr/>
        </p:nvSpPr>
        <p:spPr>
          <a:xfrm>
            <a:off x="9128335" y="9340487"/>
            <a:ext cx="200407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Ergonomic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703" name="Google Shape;703;p85"/>
          <p:cNvSpPr/>
          <p:nvPr/>
        </p:nvSpPr>
        <p:spPr>
          <a:xfrm>
            <a:off x="8650712" y="942465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04" name="Google Shape;704;p85"/>
          <p:cNvSpPr/>
          <p:nvPr/>
        </p:nvSpPr>
        <p:spPr>
          <a:xfrm>
            <a:off x="15427535" y="6292487"/>
            <a:ext cx="184537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Mockup</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705" name="Google Shape;705;p85"/>
          <p:cNvSpPr/>
          <p:nvPr/>
        </p:nvSpPr>
        <p:spPr>
          <a:xfrm>
            <a:off x="14949912" y="637665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06" name="Google Shape;706;p85"/>
          <p:cNvSpPr/>
          <p:nvPr/>
        </p:nvSpPr>
        <p:spPr>
          <a:xfrm>
            <a:off x="5135352" y="1098929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cxnSp>
        <p:nvCxnSpPr>
          <p:cNvPr id="707" name="Google Shape;707;p85"/>
          <p:cNvCxnSpPr/>
          <p:nvPr/>
        </p:nvCxnSpPr>
        <p:spPr>
          <a:xfrm>
            <a:off x="5210911" y="11455035"/>
            <a:ext cx="15474850" cy="46086"/>
          </a:xfrm>
          <a:prstGeom prst="straightConnector1">
            <a:avLst/>
          </a:prstGeom>
          <a:noFill/>
          <a:ln w="9525" cap="flat" cmpd="sng">
            <a:solidFill>
              <a:srgbClr val="5FB5CD"/>
            </a:solidFill>
            <a:prstDash val="solid"/>
            <a:round/>
            <a:headEnd type="none" w="sm" len="sm"/>
            <a:tailEnd type="none" w="sm" len="sm"/>
          </a:ln>
        </p:spPr>
      </p:cxnSp>
      <p:sp>
        <p:nvSpPr>
          <p:cNvPr id="708" name="Google Shape;708;p85"/>
          <p:cNvSpPr/>
          <p:nvPr/>
        </p:nvSpPr>
        <p:spPr>
          <a:xfrm>
            <a:off x="15427534" y="9421767"/>
            <a:ext cx="288252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Proof of Concept</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709" name="Google Shape;709;p85"/>
          <p:cNvSpPr/>
          <p:nvPr/>
        </p:nvSpPr>
        <p:spPr>
          <a:xfrm>
            <a:off x="14949912" y="950593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10" name="Google Shape;710;p85"/>
          <p:cNvSpPr/>
          <p:nvPr/>
        </p:nvSpPr>
        <p:spPr>
          <a:xfrm>
            <a:off x="18495855" y="2777127"/>
            <a:ext cx="2164375"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High Fidelity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chemeClr val="dk1"/>
              </a:solidFill>
              <a:latin typeface="Arial"/>
              <a:ea typeface="Arial"/>
              <a:cs typeface="Arial"/>
              <a:sym typeface="Arial"/>
            </a:endParaRPr>
          </a:p>
        </p:txBody>
      </p:sp>
      <p:sp>
        <p:nvSpPr>
          <p:cNvPr id="711" name="Google Shape;711;p85"/>
          <p:cNvSpPr/>
          <p:nvPr/>
        </p:nvSpPr>
        <p:spPr>
          <a:xfrm>
            <a:off x="18018232" y="278001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12" name="Google Shape;712;p85"/>
          <p:cNvSpPr/>
          <p:nvPr/>
        </p:nvSpPr>
        <p:spPr>
          <a:xfrm>
            <a:off x="11912175" y="2756807"/>
            <a:ext cx="1762021"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Aesthetic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713" name="Google Shape;713;p85"/>
          <p:cNvSpPr/>
          <p:nvPr/>
        </p:nvSpPr>
        <p:spPr>
          <a:xfrm>
            <a:off x="11434552" y="284097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14" name="Google Shape;714;p85"/>
          <p:cNvSpPr/>
          <p:nvPr/>
        </p:nvSpPr>
        <p:spPr>
          <a:xfrm>
            <a:off x="2498177" y="2332725"/>
            <a:ext cx="30315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6"/>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pic>
        <p:nvPicPr>
          <p:cNvPr id="723" name="Google Shape;723;p86" descr="boozeCutAway.png"/>
          <p:cNvPicPr preferRelativeResize="0"/>
          <p:nvPr/>
        </p:nvPicPr>
        <p:blipFill rotWithShape="1">
          <a:blip r:embed="rId3">
            <a:alphaModFix/>
          </a:blip>
          <a:srcRect t="31270"/>
          <a:stretch/>
        </p:blipFill>
        <p:spPr>
          <a:xfrm>
            <a:off x="3048000" y="2664164"/>
            <a:ext cx="18288000" cy="9712560"/>
          </a:xfrm>
          <a:prstGeom prst="rect">
            <a:avLst/>
          </a:prstGeom>
          <a:noFill/>
          <a:ln>
            <a:noFill/>
          </a:ln>
        </p:spPr>
      </p:pic>
      <p:sp>
        <p:nvSpPr>
          <p:cNvPr id="724" name="Google Shape;724;p86"/>
          <p:cNvSpPr/>
          <p:nvPr/>
        </p:nvSpPr>
        <p:spPr>
          <a:xfrm>
            <a:off x="3933405" y="1931126"/>
            <a:ext cx="327685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Engineering Sketches</a:t>
            </a:r>
            <a:endParaRPr sz="2800" b="0" i="0" u="none" strike="noStrike" cap="none">
              <a:solidFill>
                <a:srgbClr val="7030A0"/>
              </a:solidFill>
              <a:latin typeface="Arial"/>
              <a:ea typeface="Arial"/>
              <a:cs typeface="Arial"/>
              <a:sym typeface="Arial"/>
            </a:endParaRPr>
          </a:p>
        </p:txBody>
      </p:sp>
      <p:sp>
        <p:nvSpPr>
          <p:cNvPr id="725" name="Google Shape;725;p86"/>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87"/>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pic>
        <p:nvPicPr>
          <p:cNvPr id="734" name="Google Shape;734;p87" descr="BoozeSketching.png"/>
          <p:cNvPicPr preferRelativeResize="0"/>
          <p:nvPr/>
        </p:nvPicPr>
        <p:blipFill rotWithShape="1">
          <a:blip r:embed="rId3">
            <a:alphaModFix/>
          </a:blip>
          <a:srcRect/>
          <a:stretch/>
        </p:blipFill>
        <p:spPr>
          <a:xfrm>
            <a:off x="3048000" y="2695469"/>
            <a:ext cx="18288000" cy="9202522"/>
          </a:xfrm>
          <a:prstGeom prst="rect">
            <a:avLst/>
          </a:prstGeom>
          <a:noFill/>
          <a:ln>
            <a:noFill/>
          </a:ln>
        </p:spPr>
      </p:pic>
      <p:sp>
        <p:nvSpPr>
          <p:cNvPr id="735" name="Google Shape;735;p87"/>
          <p:cNvSpPr/>
          <p:nvPr/>
        </p:nvSpPr>
        <p:spPr>
          <a:xfrm>
            <a:off x="3933405" y="1931126"/>
            <a:ext cx="282962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Function Sketches</a:t>
            </a:r>
            <a:endParaRPr sz="2800" b="0" i="0" u="none" strike="noStrike" cap="none">
              <a:solidFill>
                <a:srgbClr val="7030A0"/>
              </a:solidFill>
              <a:latin typeface="Arial"/>
              <a:ea typeface="Arial"/>
              <a:cs typeface="Arial"/>
              <a:sym typeface="Arial"/>
            </a:endParaRPr>
          </a:p>
        </p:txBody>
      </p:sp>
      <p:sp>
        <p:nvSpPr>
          <p:cNvPr id="736" name="Google Shape;736;p87"/>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88"/>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p:txBody>
      </p:sp>
      <p:pic>
        <p:nvPicPr>
          <p:cNvPr id="745" name="Google Shape;745;p88" descr="ClearRX066.png"/>
          <p:cNvPicPr preferRelativeResize="0"/>
          <p:nvPr/>
        </p:nvPicPr>
        <p:blipFill rotWithShape="1">
          <a:blip r:embed="rId3">
            <a:alphaModFix/>
          </a:blip>
          <a:srcRect/>
          <a:stretch/>
        </p:blipFill>
        <p:spPr>
          <a:xfrm>
            <a:off x="1708717" y="2769647"/>
            <a:ext cx="12909718" cy="8868174"/>
          </a:xfrm>
          <a:prstGeom prst="rect">
            <a:avLst/>
          </a:prstGeom>
          <a:noFill/>
          <a:ln>
            <a:noFill/>
          </a:ln>
        </p:spPr>
      </p:pic>
      <p:pic>
        <p:nvPicPr>
          <p:cNvPr id="746" name="Google Shape;746;p88" descr="ClearRX064.png"/>
          <p:cNvPicPr preferRelativeResize="0"/>
          <p:nvPr/>
        </p:nvPicPr>
        <p:blipFill rotWithShape="1">
          <a:blip r:embed="rId4">
            <a:alphaModFix/>
          </a:blip>
          <a:srcRect/>
          <a:stretch/>
        </p:blipFill>
        <p:spPr>
          <a:xfrm>
            <a:off x="13159213" y="2775253"/>
            <a:ext cx="8476958" cy="8862566"/>
          </a:xfrm>
          <a:prstGeom prst="rect">
            <a:avLst/>
          </a:prstGeom>
          <a:noFill/>
          <a:ln>
            <a:noFill/>
          </a:ln>
        </p:spPr>
      </p:pic>
      <p:sp>
        <p:nvSpPr>
          <p:cNvPr id="747" name="Google Shape;747;p88"/>
          <p:cNvSpPr/>
          <p:nvPr/>
        </p:nvSpPr>
        <p:spPr>
          <a:xfrm>
            <a:off x="3933404" y="1931126"/>
            <a:ext cx="23198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Form Sketches</a:t>
            </a:r>
            <a:endParaRPr sz="2800" b="0" i="0" u="none" strike="noStrike" cap="none">
              <a:solidFill>
                <a:srgbClr val="7030A0"/>
              </a:solidFill>
              <a:latin typeface="Arial"/>
              <a:ea typeface="Arial"/>
              <a:cs typeface="Arial"/>
              <a:sym typeface="Arial"/>
            </a:endParaRPr>
          </a:p>
        </p:txBody>
      </p:sp>
      <p:sp>
        <p:nvSpPr>
          <p:cNvPr id="748" name="Google Shape;748;p88"/>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89"/>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pic>
        <p:nvPicPr>
          <p:cNvPr id="757" name="Google Shape;757;p89" descr="Foam-Model-11.jpeg"/>
          <p:cNvPicPr preferRelativeResize="0"/>
          <p:nvPr/>
        </p:nvPicPr>
        <p:blipFill rotWithShape="1">
          <a:blip r:embed="rId3">
            <a:alphaModFix/>
          </a:blip>
          <a:srcRect t="11943" b="9475"/>
          <a:stretch/>
        </p:blipFill>
        <p:spPr>
          <a:xfrm>
            <a:off x="3048000" y="2681924"/>
            <a:ext cx="18288000" cy="9580628"/>
          </a:xfrm>
          <a:prstGeom prst="rect">
            <a:avLst/>
          </a:prstGeom>
          <a:noFill/>
          <a:ln>
            <a:noFill/>
          </a:ln>
        </p:spPr>
      </p:pic>
      <p:sp>
        <p:nvSpPr>
          <p:cNvPr id="758" name="Google Shape;758;p89"/>
          <p:cNvSpPr/>
          <p:nvPr/>
        </p:nvSpPr>
        <p:spPr>
          <a:xfrm>
            <a:off x="15967614" y="12259538"/>
            <a:ext cx="4873450" cy="478272"/>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Foam, paper &amp; staples  |   LiLeger Inc.</a:t>
            </a:r>
            <a:endParaRPr sz="1400" b="0" i="0" u="none" strike="noStrike" cap="none">
              <a:solidFill>
                <a:srgbClr val="000000"/>
              </a:solidFill>
              <a:latin typeface="Arial"/>
              <a:ea typeface="Arial"/>
              <a:cs typeface="Arial"/>
              <a:sym typeface="Arial"/>
            </a:endParaRPr>
          </a:p>
        </p:txBody>
      </p:sp>
      <p:sp>
        <p:nvSpPr>
          <p:cNvPr id="759" name="Google Shape;759;p89"/>
          <p:cNvSpPr/>
          <p:nvPr/>
        </p:nvSpPr>
        <p:spPr>
          <a:xfrm>
            <a:off x="3933404" y="1931126"/>
            <a:ext cx="383791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Form / Ergonomic Model</a:t>
            </a:r>
            <a:endParaRPr sz="2800" b="0" i="0" u="none" strike="noStrike" cap="none">
              <a:solidFill>
                <a:srgbClr val="7030A0"/>
              </a:solidFill>
              <a:latin typeface="Arial"/>
              <a:ea typeface="Arial"/>
              <a:cs typeface="Arial"/>
              <a:sym typeface="Arial"/>
            </a:endParaRPr>
          </a:p>
        </p:txBody>
      </p:sp>
      <p:sp>
        <p:nvSpPr>
          <p:cNvPr id="760" name="Google Shape;760;p89"/>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90"/>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769" name="Google Shape;769;p90"/>
          <p:cNvSpPr/>
          <p:nvPr/>
        </p:nvSpPr>
        <p:spPr>
          <a:xfrm>
            <a:off x="14685163" y="10096726"/>
            <a:ext cx="4281941" cy="542584"/>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800"/>
              <a:buFont typeface="Arial"/>
              <a:buNone/>
            </a:pPr>
            <a:r>
              <a:rPr lang="fr-FR" sz="2800" b="0" i="0" u="none" strike="noStrike" cap="none">
                <a:solidFill>
                  <a:srgbClr val="FFFFFF"/>
                </a:solidFill>
                <a:latin typeface="Arial"/>
                <a:ea typeface="Arial"/>
                <a:cs typeface="Arial"/>
                <a:sym typeface="Arial"/>
              </a:rPr>
              <a:t>Otolaryngology Tool  :  IDEO</a:t>
            </a:r>
            <a:endParaRPr sz="1400" b="0" i="0" u="none" strike="noStrike" cap="none">
              <a:solidFill>
                <a:srgbClr val="000000"/>
              </a:solidFill>
              <a:latin typeface="Arial"/>
              <a:ea typeface="Arial"/>
              <a:cs typeface="Arial"/>
              <a:sym typeface="Arial"/>
            </a:endParaRPr>
          </a:p>
        </p:txBody>
      </p:sp>
      <p:pic>
        <p:nvPicPr>
          <p:cNvPr id="770" name="Google Shape;770;p90" descr="344.ac.ft.ideo05x476.png"/>
          <p:cNvPicPr preferRelativeResize="0"/>
          <p:nvPr/>
        </p:nvPicPr>
        <p:blipFill rotWithShape="1">
          <a:blip r:embed="rId3">
            <a:alphaModFix/>
          </a:blip>
          <a:srcRect t="5364"/>
          <a:stretch/>
        </p:blipFill>
        <p:spPr>
          <a:xfrm>
            <a:off x="3048000" y="2752968"/>
            <a:ext cx="18288000" cy="9582736"/>
          </a:xfrm>
          <a:prstGeom prst="rect">
            <a:avLst/>
          </a:prstGeom>
          <a:noFill/>
          <a:ln>
            <a:noFill/>
          </a:ln>
        </p:spPr>
      </p:pic>
      <p:sp>
        <p:nvSpPr>
          <p:cNvPr id="771" name="Google Shape;771;p90"/>
          <p:cNvSpPr/>
          <p:nvPr/>
        </p:nvSpPr>
        <p:spPr>
          <a:xfrm>
            <a:off x="14910974" y="12259538"/>
            <a:ext cx="5766322" cy="478272"/>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Chip clip, film canister, expo marker  |   IDEO</a:t>
            </a:r>
            <a:endParaRPr sz="1400" b="0" i="0" u="none" strike="noStrike" cap="none">
              <a:solidFill>
                <a:srgbClr val="000000"/>
              </a:solidFill>
              <a:latin typeface="Arial"/>
              <a:ea typeface="Arial"/>
              <a:cs typeface="Arial"/>
              <a:sym typeface="Arial"/>
            </a:endParaRPr>
          </a:p>
        </p:txBody>
      </p:sp>
      <p:sp>
        <p:nvSpPr>
          <p:cNvPr id="772" name="Google Shape;772;p90"/>
          <p:cNvSpPr/>
          <p:nvPr/>
        </p:nvSpPr>
        <p:spPr>
          <a:xfrm>
            <a:off x="3933405" y="1931126"/>
            <a:ext cx="27687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Ergonomic Model</a:t>
            </a:r>
            <a:endParaRPr sz="2800" b="0" i="0" u="none" strike="noStrike" cap="none">
              <a:solidFill>
                <a:srgbClr val="7030A0"/>
              </a:solidFill>
              <a:latin typeface="Arial"/>
              <a:ea typeface="Arial"/>
              <a:cs typeface="Arial"/>
              <a:sym typeface="Arial"/>
            </a:endParaRPr>
          </a:p>
        </p:txBody>
      </p:sp>
      <p:sp>
        <p:nvSpPr>
          <p:cNvPr id="773" name="Google Shape;773;p90"/>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91"/>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782" name="Google Shape;782;p91"/>
          <p:cNvSpPr/>
          <p:nvPr/>
        </p:nvSpPr>
        <p:spPr>
          <a:xfrm>
            <a:off x="15770525" y="12259538"/>
            <a:ext cx="4875053" cy="478272"/>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Foam core &amp; Masking Tape    |   SCAD</a:t>
            </a:r>
            <a:endParaRPr sz="1400" b="0" i="0" u="none" strike="noStrike" cap="none">
              <a:solidFill>
                <a:srgbClr val="000000"/>
              </a:solidFill>
              <a:latin typeface="Arial"/>
              <a:ea typeface="Arial"/>
              <a:cs typeface="Arial"/>
              <a:sym typeface="Arial"/>
            </a:endParaRPr>
          </a:p>
        </p:txBody>
      </p:sp>
      <p:pic>
        <p:nvPicPr>
          <p:cNvPr id="783" name="Google Shape;783;p91" descr="Screen Shot 2012-10-24 at 9.13.18 PM.png"/>
          <p:cNvPicPr preferRelativeResize="0"/>
          <p:nvPr/>
        </p:nvPicPr>
        <p:blipFill rotWithShape="1">
          <a:blip r:embed="rId3">
            <a:alphaModFix/>
          </a:blip>
          <a:srcRect b="8411"/>
          <a:stretch/>
        </p:blipFill>
        <p:spPr>
          <a:xfrm>
            <a:off x="3048000" y="2826742"/>
            <a:ext cx="18288000" cy="9357360"/>
          </a:xfrm>
          <a:prstGeom prst="rect">
            <a:avLst/>
          </a:prstGeom>
          <a:noFill/>
          <a:ln>
            <a:noFill/>
          </a:ln>
        </p:spPr>
      </p:pic>
      <p:sp>
        <p:nvSpPr>
          <p:cNvPr id="784" name="Google Shape;784;p91"/>
          <p:cNvSpPr/>
          <p:nvPr/>
        </p:nvSpPr>
        <p:spPr>
          <a:xfrm>
            <a:off x="3933405" y="1931126"/>
            <a:ext cx="197842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Form Model</a:t>
            </a:r>
            <a:endParaRPr sz="2800" b="0" i="0" u="none" strike="noStrike" cap="none">
              <a:solidFill>
                <a:srgbClr val="7030A0"/>
              </a:solidFill>
              <a:latin typeface="Arial"/>
              <a:ea typeface="Arial"/>
              <a:cs typeface="Arial"/>
              <a:sym typeface="Arial"/>
            </a:endParaRPr>
          </a:p>
        </p:txBody>
      </p:sp>
      <p:sp>
        <p:nvSpPr>
          <p:cNvPr id="785" name="Google Shape;785;p91"/>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8" descr="4th Dimension of Inno.png"/>
          <p:cNvPicPr preferRelativeResize="0">
            <a:picLocks noGrp="1"/>
          </p:cNvPicPr>
          <p:nvPr>
            <p:ph type="pic" idx="2"/>
          </p:nvPr>
        </p:nvPicPr>
        <p:blipFill rotWithShape="1">
          <a:blip r:embed="rId3">
            <a:alphaModFix/>
          </a:blip>
          <a:srcRect/>
          <a:stretch/>
        </p:blipFill>
        <p:spPr>
          <a:xfrm>
            <a:off x="823283" y="0"/>
            <a:ext cx="22737435" cy="1371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793" name="Google Shape;793;p93" descr="Romo.png"/>
          <p:cNvPicPr preferRelativeResize="0"/>
          <p:nvPr/>
        </p:nvPicPr>
        <p:blipFill rotWithShape="1">
          <a:blip r:embed="rId3">
            <a:alphaModFix/>
          </a:blip>
          <a:srcRect/>
          <a:stretch/>
        </p:blipFill>
        <p:spPr>
          <a:xfrm>
            <a:off x="3048000" y="2657079"/>
            <a:ext cx="18288000" cy="9747250"/>
          </a:xfrm>
          <a:prstGeom prst="rect">
            <a:avLst/>
          </a:prstGeom>
          <a:noFill/>
          <a:ln>
            <a:noFill/>
          </a:ln>
        </p:spPr>
      </p:pic>
      <p:sp>
        <p:nvSpPr>
          <p:cNvPr id="794" name="Google Shape;794;p93"/>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795" name="Google Shape;795;p93"/>
          <p:cNvSpPr/>
          <p:nvPr/>
        </p:nvSpPr>
        <p:spPr>
          <a:xfrm>
            <a:off x="15770524" y="12259538"/>
            <a:ext cx="4737194" cy="478272"/>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Romo – Personal Robot  |  Romotive</a:t>
            </a:r>
            <a:endParaRPr sz="2400" b="0" i="0" u="none" strike="noStrike" cap="none">
              <a:solidFill>
                <a:srgbClr val="FFFFFF"/>
              </a:solidFill>
              <a:latin typeface="Arial"/>
              <a:ea typeface="Arial"/>
              <a:cs typeface="Arial"/>
              <a:sym typeface="Arial"/>
            </a:endParaRPr>
          </a:p>
        </p:txBody>
      </p:sp>
      <p:sp>
        <p:nvSpPr>
          <p:cNvPr id="796" name="Google Shape;796;p93"/>
          <p:cNvSpPr/>
          <p:nvPr/>
        </p:nvSpPr>
        <p:spPr>
          <a:xfrm>
            <a:off x="3933404" y="1931126"/>
            <a:ext cx="258115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Aesthetic Model</a:t>
            </a:r>
            <a:endParaRPr sz="2800" b="0" i="0" u="none" strike="noStrike" cap="none">
              <a:solidFill>
                <a:srgbClr val="7030A0"/>
              </a:solidFill>
              <a:latin typeface="Arial"/>
              <a:ea typeface="Arial"/>
              <a:cs typeface="Arial"/>
              <a:sym typeface="Arial"/>
            </a:endParaRPr>
          </a:p>
        </p:txBody>
      </p:sp>
      <p:sp>
        <p:nvSpPr>
          <p:cNvPr id="797" name="Google Shape;797;p93"/>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4"/>
        <p:cNvGrpSpPr/>
        <p:nvPr/>
      </p:nvGrpSpPr>
      <p:grpSpPr>
        <a:xfrm>
          <a:off x="0" y="0"/>
          <a:ext cx="0" cy="0"/>
          <a:chOff x="0" y="0"/>
          <a:chExt cx="0" cy="0"/>
        </a:xfrm>
      </p:grpSpPr>
      <p:sp>
        <p:nvSpPr>
          <p:cNvPr id="805" name="Google Shape;805;g1e49b9cd969_0_124"/>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cxnSp>
        <p:nvCxnSpPr>
          <p:cNvPr id="806" name="Google Shape;806;g1e49b9cd969_0_124"/>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807" name="Google Shape;807;g1e49b9cd969_0_124"/>
          <p:cNvSpPr/>
          <p:nvPr/>
        </p:nvSpPr>
        <p:spPr>
          <a:xfrm>
            <a:off x="17276576" y="11634725"/>
            <a:ext cx="4084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808" name="Google Shape;808;g1e49b9cd969_0_124"/>
          <p:cNvSpPr/>
          <p:nvPr/>
        </p:nvSpPr>
        <p:spPr>
          <a:xfrm>
            <a:off x="5612975" y="10783200"/>
            <a:ext cx="25446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809" name="Google Shape;809;g1e49b9cd969_0_124"/>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10" name="Google Shape;810;g1e49b9cd969_0_124"/>
          <p:cNvSpPr/>
          <p:nvPr/>
        </p:nvSpPr>
        <p:spPr>
          <a:xfrm>
            <a:off x="5205906" y="11875514"/>
            <a:ext cx="337200" cy="337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811" name="Google Shape;811;g1e49b9cd969_0_124"/>
          <p:cNvSpPr/>
          <p:nvPr/>
        </p:nvSpPr>
        <p:spPr>
          <a:xfrm>
            <a:off x="9128321" y="6292475"/>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Form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12" name="Google Shape;812;g1e49b9cd969_0_124"/>
          <p:cNvSpPr/>
          <p:nvPr/>
        </p:nvSpPr>
        <p:spPr>
          <a:xfrm>
            <a:off x="86507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13" name="Google Shape;813;g1e49b9cd969_0_124"/>
          <p:cNvSpPr/>
          <p:nvPr/>
        </p:nvSpPr>
        <p:spPr>
          <a:xfrm>
            <a:off x="9128335" y="9340487"/>
            <a:ext cx="20040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Ergonomic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14" name="Google Shape;814;g1e49b9cd969_0_124"/>
          <p:cNvSpPr/>
          <p:nvPr/>
        </p:nvSpPr>
        <p:spPr>
          <a:xfrm>
            <a:off x="8650712" y="9424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15" name="Google Shape;815;g1e49b9cd969_0_124"/>
          <p:cNvSpPr/>
          <p:nvPr/>
        </p:nvSpPr>
        <p:spPr>
          <a:xfrm>
            <a:off x="15427535" y="6292487"/>
            <a:ext cx="18453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Mockup</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16" name="Google Shape;816;g1e49b9cd969_0_124"/>
          <p:cNvSpPr/>
          <p:nvPr/>
        </p:nvSpPr>
        <p:spPr>
          <a:xfrm>
            <a:off x="149499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17" name="Google Shape;817;g1e49b9cd969_0_124"/>
          <p:cNvSpPr/>
          <p:nvPr/>
        </p:nvSpPr>
        <p:spPr>
          <a:xfrm>
            <a:off x="5135352" y="1098929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cxnSp>
        <p:nvCxnSpPr>
          <p:cNvPr id="818" name="Google Shape;818;g1e49b9cd969_0_124"/>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819" name="Google Shape;819;g1e49b9cd969_0_124"/>
          <p:cNvSpPr/>
          <p:nvPr/>
        </p:nvSpPr>
        <p:spPr>
          <a:xfrm>
            <a:off x="15427534" y="9421767"/>
            <a:ext cx="28824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Proof of Concept</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20" name="Google Shape;820;g1e49b9cd969_0_124"/>
          <p:cNvSpPr/>
          <p:nvPr/>
        </p:nvSpPr>
        <p:spPr>
          <a:xfrm>
            <a:off x="14949912" y="950593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21" name="Google Shape;821;g1e49b9cd969_0_124"/>
          <p:cNvSpPr/>
          <p:nvPr/>
        </p:nvSpPr>
        <p:spPr>
          <a:xfrm>
            <a:off x="18495855" y="2777127"/>
            <a:ext cx="2164500" cy="138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High Fidelity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chemeClr val="dk1"/>
              </a:solidFill>
              <a:latin typeface="Arial"/>
              <a:ea typeface="Arial"/>
              <a:cs typeface="Arial"/>
              <a:sym typeface="Arial"/>
            </a:endParaRPr>
          </a:p>
        </p:txBody>
      </p:sp>
      <p:sp>
        <p:nvSpPr>
          <p:cNvPr id="822" name="Google Shape;822;g1e49b9cd969_0_124"/>
          <p:cNvSpPr/>
          <p:nvPr/>
        </p:nvSpPr>
        <p:spPr>
          <a:xfrm>
            <a:off x="18018232" y="278001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23" name="Google Shape;823;g1e49b9cd969_0_124"/>
          <p:cNvSpPr/>
          <p:nvPr/>
        </p:nvSpPr>
        <p:spPr>
          <a:xfrm>
            <a:off x="11912175" y="2756807"/>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Aesthetic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24" name="Google Shape;824;g1e49b9cd969_0_124"/>
          <p:cNvSpPr/>
          <p:nvPr/>
        </p:nvSpPr>
        <p:spPr>
          <a:xfrm>
            <a:off x="11434552" y="284097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25" name="Google Shape;825;g1e49b9cd969_0_124"/>
          <p:cNvSpPr/>
          <p:nvPr/>
        </p:nvSpPr>
        <p:spPr>
          <a:xfrm>
            <a:off x="2498177" y="2332725"/>
            <a:ext cx="30315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826" name="Google Shape;826;g1e49b9cd969_0_124"/>
          <p:cNvSpPr/>
          <p:nvPr/>
        </p:nvSpPr>
        <p:spPr>
          <a:xfrm>
            <a:off x="4916668" y="6021008"/>
            <a:ext cx="6665100" cy="5661300"/>
          </a:xfrm>
          <a:prstGeom prst="roundRect">
            <a:avLst>
              <a:gd name="adj" fmla="val 6401"/>
            </a:avLst>
          </a:prstGeom>
          <a:gradFill>
            <a:gsLst>
              <a:gs pos="0">
                <a:srgbClr val="531681">
                  <a:alpha val="29411"/>
                </a:srgbClr>
              </a:gs>
              <a:gs pos="80000">
                <a:srgbClr val="6E1DAA">
                  <a:alpha val="29411"/>
                </a:srgbClr>
              </a:gs>
              <a:gs pos="100000">
                <a:srgbClr val="6E1AAE">
                  <a:alpha val="29411"/>
                </a:srgbClr>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27" name="Google Shape;827;g1e49b9cd969_0_124"/>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28" name="Google Shape;828;g1e49b9cd969_0_124"/>
          <p:cNvSpPr/>
          <p:nvPr/>
        </p:nvSpPr>
        <p:spPr>
          <a:xfrm>
            <a:off x="5571916" y="4242614"/>
            <a:ext cx="5735400" cy="156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6"/>
                </a:solidFill>
                <a:latin typeface="Arial"/>
                <a:ea typeface="Arial"/>
                <a:cs typeface="Arial"/>
                <a:sym typeface="Arial"/>
              </a:rPr>
              <a:t>Low Fidelity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6"/>
                </a:solidFill>
                <a:latin typeface="Arial"/>
                <a:ea typeface="Arial"/>
                <a:cs typeface="Arial"/>
                <a:sym typeface="Arial"/>
              </a:rPr>
              <a:t>Allow for rapid iteration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6"/>
                </a:solidFill>
                <a:latin typeface="Arial"/>
                <a:ea typeface="Arial"/>
                <a:cs typeface="Arial"/>
                <a:sym typeface="Arial"/>
              </a:rPr>
              <a:t>&amp; “on the fly” customization</a:t>
            </a:r>
            <a:endParaRPr sz="3200" b="0" i="0" u="none" strike="noStrike" cap="none">
              <a:solidFill>
                <a:schemeClr val="accent6"/>
              </a:solidFill>
              <a:latin typeface="Arial"/>
              <a:ea typeface="Arial"/>
              <a:cs typeface="Arial"/>
              <a:sym typeface="Arial"/>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5"/>
        <p:cNvGrpSpPr/>
        <p:nvPr/>
      </p:nvGrpSpPr>
      <p:grpSpPr>
        <a:xfrm>
          <a:off x="0" y="0"/>
          <a:ext cx="0" cy="0"/>
          <a:chOff x="0" y="0"/>
          <a:chExt cx="0" cy="0"/>
        </a:xfrm>
      </p:grpSpPr>
      <p:sp>
        <p:nvSpPr>
          <p:cNvPr id="836" name="Google Shape;836;g1e49b9cd969_0_154"/>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cxnSp>
        <p:nvCxnSpPr>
          <p:cNvPr id="837" name="Google Shape;837;g1e49b9cd969_0_154"/>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838" name="Google Shape;838;g1e49b9cd969_0_154"/>
          <p:cNvSpPr/>
          <p:nvPr/>
        </p:nvSpPr>
        <p:spPr>
          <a:xfrm>
            <a:off x="17276576" y="11634725"/>
            <a:ext cx="43125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839" name="Google Shape;839;g1e49b9cd969_0_154"/>
          <p:cNvSpPr/>
          <p:nvPr/>
        </p:nvSpPr>
        <p:spPr>
          <a:xfrm>
            <a:off x="5612975" y="10783200"/>
            <a:ext cx="25446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840" name="Google Shape;840;g1e49b9cd969_0_154"/>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41" name="Google Shape;841;g1e49b9cd969_0_154"/>
          <p:cNvSpPr/>
          <p:nvPr/>
        </p:nvSpPr>
        <p:spPr>
          <a:xfrm>
            <a:off x="5205906" y="11875514"/>
            <a:ext cx="337200" cy="337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842" name="Google Shape;842;g1e49b9cd969_0_154"/>
          <p:cNvSpPr/>
          <p:nvPr/>
        </p:nvSpPr>
        <p:spPr>
          <a:xfrm>
            <a:off x="9128321" y="6292475"/>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Form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43" name="Google Shape;843;g1e49b9cd969_0_154"/>
          <p:cNvSpPr/>
          <p:nvPr/>
        </p:nvSpPr>
        <p:spPr>
          <a:xfrm>
            <a:off x="86507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44" name="Google Shape;844;g1e49b9cd969_0_154"/>
          <p:cNvSpPr/>
          <p:nvPr/>
        </p:nvSpPr>
        <p:spPr>
          <a:xfrm>
            <a:off x="9128335" y="9340487"/>
            <a:ext cx="20040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Ergonomic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45" name="Google Shape;845;g1e49b9cd969_0_154"/>
          <p:cNvSpPr/>
          <p:nvPr/>
        </p:nvSpPr>
        <p:spPr>
          <a:xfrm>
            <a:off x="8650712" y="9424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46" name="Google Shape;846;g1e49b9cd969_0_154"/>
          <p:cNvSpPr/>
          <p:nvPr/>
        </p:nvSpPr>
        <p:spPr>
          <a:xfrm>
            <a:off x="15427535" y="6292487"/>
            <a:ext cx="18453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Mockup</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47" name="Google Shape;847;g1e49b9cd969_0_154"/>
          <p:cNvSpPr/>
          <p:nvPr/>
        </p:nvSpPr>
        <p:spPr>
          <a:xfrm>
            <a:off x="149499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48" name="Google Shape;848;g1e49b9cd969_0_154"/>
          <p:cNvSpPr/>
          <p:nvPr/>
        </p:nvSpPr>
        <p:spPr>
          <a:xfrm>
            <a:off x="5135352" y="1098929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cxnSp>
        <p:nvCxnSpPr>
          <p:cNvPr id="849" name="Google Shape;849;g1e49b9cd969_0_154"/>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850" name="Google Shape;850;g1e49b9cd969_0_154"/>
          <p:cNvSpPr/>
          <p:nvPr/>
        </p:nvSpPr>
        <p:spPr>
          <a:xfrm>
            <a:off x="15427534" y="9421767"/>
            <a:ext cx="28824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Proof of Concept</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51" name="Google Shape;851;g1e49b9cd969_0_154"/>
          <p:cNvSpPr/>
          <p:nvPr/>
        </p:nvSpPr>
        <p:spPr>
          <a:xfrm>
            <a:off x="14949912" y="950593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52" name="Google Shape;852;g1e49b9cd969_0_154"/>
          <p:cNvSpPr/>
          <p:nvPr/>
        </p:nvSpPr>
        <p:spPr>
          <a:xfrm>
            <a:off x="18495855" y="2777127"/>
            <a:ext cx="2164500" cy="138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High Fidelity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chemeClr val="dk1"/>
              </a:solidFill>
              <a:latin typeface="Arial"/>
              <a:ea typeface="Arial"/>
              <a:cs typeface="Arial"/>
              <a:sym typeface="Arial"/>
            </a:endParaRPr>
          </a:p>
        </p:txBody>
      </p:sp>
      <p:sp>
        <p:nvSpPr>
          <p:cNvPr id="853" name="Google Shape;853;g1e49b9cd969_0_154"/>
          <p:cNvSpPr/>
          <p:nvPr/>
        </p:nvSpPr>
        <p:spPr>
          <a:xfrm>
            <a:off x="18018232" y="278001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54" name="Google Shape;854;g1e49b9cd969_0_154"/>
          <p:cNvSpPr/>
          <p:nvPr/>
        </p:nvSpPr>
        <p:spPr>
          <a:xfrm>
            <a:off x="11912175" y="2756807"/>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Aesthetic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55" name="Google Shape;855;g1e49b9cd969_0_154"/>
          <p:cNvSpPr/>
          <p:nvPr/>
        </p:nvSpPr>
        <p:spPr>
          <a:xfrm>
            <a:off x="11434552" y="284097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56" name="Google Shape;856;g1e49b9cd969_0_154"/>
          <p:cNvSpPr/>
          <p:nvPr/>
        </p:nvSpPr>
        <p:spPr>
          <a:xfrm>
            <a:off x="2498177" y="2332725"/>
            <a:ext cx="30315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857" name="Google Shape;857;g1e49b9cd969_0_154"/>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58" name="Google Shape;858;g1e49b9cd969_0_154"/>
          <p:cNvSpPr/>
          <p:nvPr/>
        </p:nvSpPr>
        <p:spPr>
          <a:xfrm>
            <a:off x="11076338" y="2504315"/>
            <a:ext cx="6518700" cy="9177900"/>
          </a:xfrm>
          <a:prstGeom prst="roundRect">
            <a:avLst>
              <a:gd name="adj" fmla="val 6401"/>
            </a:avLst>
          </a:prstGeom>
          <a:gradFill>
            <a:gsLst>
              <a:gs pos="0">
                <a:srgbClr val="531681">
                  <a:alpha val="29411"/>
                </a:srgbClr>
              </a:gs>
              <a:gs pos="80000">
                <a:srgbClr val="6E1DAA">
                  <a:alpha val="29411"/>
                </a:srgbClr>
              </a:gs>
              <a:gs pos="100000">
                <a:srgbClr val="6E1AAE">
                  <a:alpha val="29411"/>
                </a:srgbClr>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59" name="Google Shape;859;g1e49b9cd969_0_154"/>
          <p:cNvSpPr/>
          <p:nvPr/>
        </p:nvSpPr>
        <p:spPr>
          <a:xfrm>
            <a:off x="5500866" y="3230233"/>
            <a:ext cx="5735400" cy="2062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7030A0"/>
                </a:solidFill>
                <a:latin typeface="Arial"/>
                <a:ea typeface="Arial"/>
                <a:cs typeface="Arial"/>
                <a:sym typeface="Arial"/>
              </a:rPr>
              <a:t>Medium Fidelity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7030A0"/>
                </a:solidFill>
                <a:latin typeface="Arial"/>
                <a:ea typeface="Arial"/>
                <a:cs typeface="Arial"/>
                <a:sym typeface="Arial"/>
              </a:rPr>
              <a:t>Allow for rich interactive experiences without the overhead of manufacturing</a:t>
            </a:r>
            <a:endParaRPr sz="3200" b="0" i="0" u="none" strike="noStrike" cap="none">
              <a:solidFill>
                <a:srgbClr val="7030A0"/>
              </a:solidFill>
              <a:latin typeface="Arial"/>
              <a:ea typeface="Arial"/>
              <a:cs typeface="Arial"/>
              <a:sym typeface="Arial"/>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6"/>
        <p:cNvGrpSpPr/>
        <p:nvPr/>
      </p:nvGrpSpPr>
      <p:grpSpPr>
        <a:xfrm>
          <a:off x="0" y="0"/>
          <a:ext cx="0" cy="0"/>
          <a:chOff x="0" y="0"/>
          <a:chExt cx="0" cy="0"/>
        </a:xfrm>
      </p:grpSpPr>
      <p:sp>
        <p:nvSpPr>
          <p:cNvPr id="867" name="Google Shape;867;g1e49b9cd969_0_186"/>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cxnSp>
        <p:nvCxnSpPr>
          <p:cNvPr id="868" name="Google Shape;868;g1e49b9cd969_0_186"/>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869" name="Google Shape;869;g1e49b9cd969_0_186"/>
          <p:cNvSpPr/>
          <p:nvPr/>
        </p:nvSpPr>
        <p:spPr>
          <a:xfrm>
            <a:off x="17276576" y="11634725"/>
            <a:ext cx="42174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870" name="Google Shape;870;g1e49b9cd969_0_186"/>
          <p:cNvSpPr/>
          <p:nvPr/>
        </p:nvSpPr>
        <p:spPr>
          <a:xfrm>
            <a:off x="5612975" y="10783200"/>
            <a:ext cx="25446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871" name="Google Shape;871;g1e49b9cd969_0_186"/>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72" name="Google Shape;872;g1e49b9cd969_0_186"/>
          <p:cNvSpPr/>
          <p:nvPr/>
        </p:nvSpPr>
        <p:spPr>
          <a:xfrm>
            <a:off x="5205906" y="11875514"/>
            <a:ext cx="337200" cy="337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873" name="Google Shape;873;g1e49b9cd969_0_186"/>
          <p:cNvSpPr/>
          <p:nvPr/>
        </p:nvSpPr>
        <p:spPr>
          <a:xfrm>
            <a:off x="9128321" y="6292475"/>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Form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74" name="Google Shape;874;g1e49b9cd969_0_186"/>
          <p:cNvSpPr/>
          <p:nvPr/>
        </p:nvSpPr>
        <p:spPr>
          <a:xfrm>
            <a:off x="86507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75" name="Google Shape;875;g1e49b9cd969_0_186"/>
          <p:cNvSpPr/>
          <p:nvPr/>
        </p:nvSpPr>
        <p:spPr>
          <a:xfrm>
            <a:off x="9128335" y="9340487"/>
            <a:ext cx="20040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Ergonomic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76" name="Google Shape;876;g1e49b9cd969_0_186"/>
          <p:cNvSpPr/>
          <p:nvPr/>
        </p:nvSpPr>
        <p:spPr>
          <a:xfrm>
            <a:off x="8650712" y="9424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77" name="Google Shape;877;g1e49b9cd969_0_186"/>
          <p:cNvSpPr/>
          <p:nvPr/>
        </p:nvSpPr>
        <p:spPr>
          <a:xfrm>
            <a:off x="15427535" y="6292487"/>
            <a:ext cx="18453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Mockup</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78" name="Google Shape;878;g1e49b9cd969_0_186"/>
          <p:cNvSpPr/>
          <p:nvPr/>
        </p:nvSpPr>
        <p:spPr>
          <a:xfrm>
            <a:off x="149499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79" name="Google Shape;879;g1e49b9cd969_0_186"/>
          <p:cNvSpPr/>
          <p:nvPr/>
        </p:nvSpPr>
        <p:spPr>
          <a:xfrm>
            <a:off x="5135352" y="1098929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cxnSp>
        <p:nvCxnSpPr>
          <p:cNvPr id="880" name="Google Shape;880;g1e49b9cd969_0_186"/>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881" name="Google Shape;881;g1e49b9cd969_0_186"/>
          <p:cNvSpPr/>
          <p:nvPr/>
        </p:nvSpPr>
        <p:spPr>
          <a:xfrm>
            <a:off x="15427534" y="9421767"/>
            <a:ext cx="28824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Proof of Concept</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82" name="Google Shape;882;g1e49b9cd969_0_186"/>
          <p:cNvSpPr/>
          <p:nvPr/>
        </p:nvSpPr>
        <p:spPr>
          <a:xfrm>
            <a:off x="14949912" y="950593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83" name="Google Shape;883;g1e49b9cd969_0_186"/>
          <p:cNvSpPr/>
          <p:nvPr/>
        </p:nvSpPr>
        <p:spPr>
          <a:xfrm>
            <a:off x="18495855" y="2777127"/>
            <a:ext cx="2164500" cy="138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High Fidelity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chemeClr val="dk1"/>
              </a:solidFill>
              <a:latin typeface="Arial"/>
              <a:ea typeface="Arial"/>
              <a:cs typeface="Arial"/>
              <a:sym typeface="Arial"/>
            </a:endParaRPr>
          </a:p>
        </p:txBody>
      </p:sp>
      <p:sp>
        <p:nvSpPr>
          <p:cNvPr id="884" name="Google Shape;884;g1e49b9cd969_0_186"/>
          <p:cNvSpPr/>
          <p:nvPr/>
        </p:nvSpPr>
        <p:spPr>
          <a:xfrm>
            <a:off x="18018232" y="278001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85" name="Google Shape;885;g1e49b9cd969_0_186"/>
          <p:cNvSpPr/>
          <p:nvPr/>
        </p:nvSpPr>
        <p:spPr>
          <a:xfrm>
            <a:off x="11912175" y="2756807"/>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Aesthetic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86" name="Google Shape;886;g1e49b9cd969_0_186"/>
          <p:cNvSpPr/>
          <p:nvPr/>
        </p:nvSpPr>
        <p:spPr>
          <a:xfrm>
            <a:off x="11434552" y="284097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87" name="Google Shape;887;g1e49b9cd969_0_186"/>
          <p:cNvSpPr/>
          <p:nvPr/>
        </p:nvSpPr>
        <p:spPr>
          <a:xfrm>
            <a:off x="2498177" y="2332725"/>
            <a:ext cx="30315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888" name="Google Shape;888;g1e49b9cd969_0_186"/>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89" name="Google Shape;889;g1e49b9cd969_0_186"/>
          <p:cNvSpPr/>
          <p:nvPr/>
        </p:nvSpPr>
        <p:spPr>
          <a:xfrm>
            <a:off x="14081760" y="2519680"/>
            <a:ext cx="6665100" cy="5059800"/>
          </a:xfrm>
          <a:prstGeom prst="roundRect">
            <a:avLst>
              <a:gd name="adj" fmla="val 10965"/>
            </a:avLst>
          </a:prstGeom>
          <a:gradFill>
            <a:gsLst>
              <a:gs pos="0">
                <a:srgbClr val="531681">
                  <a:alpha val="29411"/>
                </a:srgbClr>
              </a:gs>
              <a:gs pos="80000">
                <a:srgbClr val="6E1DAA">
                  <a:alpha val="29411"/>
                </a:srgbClr>
              </a:gs>
              <a:gs pos="100000">
                <a:srgbClr val="6E1AAE">
                  <a:alpha val="29411"/>
                </a:srgbClr>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90" name="Google Shape;890;g1e49b9cd969_0_186"/>
          <p:cNvSpPr/>
          <p:nvPr/>
        </p:nvSpPr>
        <p:spPr>
          <a:xfrm>
            <a:off x="17501477" y="2540000"/>
            <a:ext cx="3265500" cy="2478900"/>
          </a:xfrm>
          <a:prstGeom prst="roundRect">
            <a:avLst>
              <a:gd name="adj" fmla="val 19162"/>
            </a:avLst>
          </a:prstGeom>
          <a:gradFill>
            <a:gsLst>
              <a:gs pos="0">
                <a:srgbClr val="531681">
                  <a:alpha val="29411"/>
                </a:srgbClr>
              </a:gs>
              <a:gs pos="80000">
                <a:srgbClr val="6E1DAA">
                  <a:alpha val="29411"/>
                </a:srgbClr>
              </a:gs>
              <a:gs pos="100000">
                <a:srgbClr val="6E1AAE">
                  <a:alpha val="29411"/>
                </a:srgbClr>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91" name="Google Shape;891;g1e49b9cd969_0_186"/>
          <p:cNvSpPr/>
          <p:nvPr/>
        </p:nvSpPr>
        <p:spPr>
          <a:xfrm>
            <a:off x="11115051" y="2559650"/>
            <a:ext cx="9651900" cy="6767400"/>
          </a:xfrm>
          <a:prstGeom prst="roundRect">
            <a:avLst>
              <a:gd name="adj" fmla="val 7382"/>
            </a:avLst>
          </a:prstGeom>
          <a:no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92" name="Google Shape;892;g1e49b9cd969_0_186"/>
          <p:cNvSpPr/>
          <p:nvPr/>
        </p:nvSpPr>
        <p:spPr>
          <a:xfrm>
            <a:off x="12191649" y="8083871"/>
            <a:ext cx="78183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6"/>
                </a:solidFill>
                <a:latin typeface="Arial"/>
                <a:ea typeface="Arial"/>
                <a:cs typeface="Arial"/>
                <a:sym typeface="Arial"/>
              </a:rPr>
              <a:t>Higher Fidelity = Decreased speed of Iteration</a:t>
            </a:r>
            <a:endParaRPr sz="3200" b="0" i="0" u="none" strike="noStrike" cap="none">
              <a:solidFill>
                <a:schemeClr val="accent6"/>
              </a:solidFill>
              <a:latin typeface="Arial"/>
              <a:ea typeface="Arial"/>
              <a:cs typeface="Arial"/>
              <a:sym typeface="Arial"/>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99"/>
        <p:cNvGrpSpPr/>
        <p:nvPr/>
      </p:nvGrpSpPr>
      <p:grpSpPr>
        <a:xfrm>
          <a:off x="0" y="0"/>
          <a:ext cx="0" cy="0"/>
          <a:chOff x="0" y="0"/>
          <a:chExt cx="0" cy="0"/>
        </a:xfrm>
      </p:grpSpPr>
      <p:sp>
        <p:nvSpPr>
          <p:cNvPr id="900" name="Google Shape;900;p96"/>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What is the appropriate level of fidelity?</a:t>
            </a:r>
            <a:endParaRPr sz="72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FFFFF"/>
                </a:solidFill>
                <a:latin typeface="Arial"/>
                <a:ea typeface="Arial"/>
                <a:cs typeface="Arial"/>
                <a:sym typeface="Arial"/>
              </a:rPr>
              <a:t>The level of fidelity that allows you to test what’s important while maximizing the number of possible iterations.</a:t>
            </a:r>
            <a:endParaRPr sz="7200" b="0" i="0" u="none" strike="noStrike" cap="none">
              <a:solidFill>
                <a:srgbClr val="F6BB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901" name="Google Shape;901;p96"/>
          <p:cNvSpPr/>
          <p:nvPr/>
        </p:nvSpPr>
        <p:spPr>
          <a:xfrm>
            <a:off x="3491415" y="6157480"/>
            <a:ext cx="14473314" cy="1858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FFFFFF"/>
                </a:solidFill>
                <a:latin typeface="Arial"/>
                <a:ea typeface="Arial"/>
                <a:cs typeface="Arial"/>
                <a:sym typeface="Arial"/>
              </a:rPr>
              <a:t>With most prototypes, the level of fidelity can be relatively low.  People are naturally good at using their imagination to fill in the details.</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2800"/>
              <a:buFont typeface="Arial"/>
              <a:buNone/>
            </a:pPr>
            <a:endParaRPr sz="2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FFFFFF"/>
              </a:solidFill>
              <a:latin typeface="Arial"/>
              <a:ea typeface="Arial"/>
              <a:cs typeface="Arial"/>
              <a:sym typeface="Arial"/>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08"/>
        <p:cNvGrpSpPr/>
        <p:nvPr/>
      </p:nvGrpSpPr>
      <p:grpSpPr>
        <a:xfrm>
          <a:off x="0" y="0"/>
          <a:ext cx="0" cy="0"/>
          <a:chOff x="0" y="0"/>
          <a:chExt cx="0" cy="0"/>
        </a:xfrm>
      </p:grpSpPr>
      <p:sp>
        <p:nvSpPr>
          <p:cNvPr id="909" name="Google Shape;909;p97"/>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Start with Low Fidelity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FFFFF"/>
                </a:solidFill>
                <a:latin typeface="Arial"/>
                <a:ea typeface="Arial"/>
                <a:cs typeface="Arial"/>
                <a:sym typeface="Arial"/>
              </a:rPr>
              <a:t>These prototypes are extremely useful as they can be made quickly, changed without repercussions, and often elicit better feedback (users are not worried about hurting the designers’ feelings).</a:t>
            </a:r>
            <a:endParaRPr sz="7200" b="0" i="0" u="none" strike="noStrike" cap="none">
              <a:solidFill>
                <a:srgbClr val="F6BB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913"/>
        <p:cNvGrpSpPr/>
        <p:nvPr/>
      </p:nvGrpSpPr>
      <p:grpSpPr>
        <a:xfrm>
          <a:off x="0" y="0"/>
          <a:ext cx="0" cy="0"/>
          <a:chOff x="0" y="0"/>
          <a:chExt cx="0" cy="0"/>
        </a:xfrm>
      </p:grpSpPr>
      <p:sp>
        <p:nvSpPr>
          <p:cNvPr id="914" name="Google Shape;914;p22"/>
          <p:cNvSpPr txBox="1"/>
          <p:nvPr/>
        </p:nvSpPr>
        <p:spPr>
          <a:xfrm>
            <a:off x="1966659" y="5670236"/>
            <a:ext cx="3991675" cy="60985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500"/>
              <a:buFont typeface="Helvetica Neue"/>
              <a:buNone/>
            </a:pPr>
            <a:r>
              <a:rPr lang="fr-FR" sz="3500" b="0" i="0" u="none" strike="noStrike" cap="none">
                <a:solidFill>
                  <a:srgbClr val="000000"/>
                </a:solidFill>
                <a:latin typeface="Helvetica Neue"/>
                <a:ea typeface="Helvetica Neue"/>
                <a:cs typeface="Helvetica Neue"/>
                <a:sym typeface="Helvetica Neue"/>
              </a:rPr>
              <a:t>Economies of scale</a:t>
            </a:r>
            <a:endParaRPr sz="1400" b="0" i="0" u="none" strike="noStrike" cap="none">
              <a:solidFill>
                <a:srgbClr val="000000"/>
              </a:solidFill>
              <a:latin typeface="Arial"/>
              <a:ea typeface="Arial"/>
              <a:cs typeface="Arial"/>
              <a:sym typeface="Arial"/>
            </a:endParaRPr>
          </a:p>
        </p:txBody>
      </p:sp>
      <p:pic>
        <p:nvPicPr>
          <p:cNvPr id="915" name="Google Shape;915;p22" descr="Subtracting.png"/>
          <p:cNvPicPr preferRelativeResize="0"/>
          <p:nvPr/>
        </p:nvPicPr>
        <p:blipFill rotWithShape="1">
          <a:blip r:embed="rId3">
            <a:alphaModFix/>
          </a:blip>
          <a:srcRect/>
          <a:stretch/>
        </p:blipFill>
        <p:spPr>
          <a:xfrm>
            <a:off x="503001" y="3458800"/>
            <a:ext cx="8201250" cy="2160001"/>
          </a:xfrm>
          <a:prstGeom prst="rect">
            <a:avLst/>
          </a:prstGeom>
          <a:noFill/>
          <a:ln>
            <a:noFill/>
          </a:ln>
        </p:spPr>
      </p:pic>
      <p:sp>
        <p:nvSpPr>
          <p:cNvPr id="916" name="Google Shape;916;p22"/>
          <p:cNvSpPr txBox="1"/>
          <p:nvPr/>
        </p:nvSpPr>
        <p:spPr>
          <a:xfrm>
            <a:off x="12187621" y="2303428"/>
            <a:ext cx="159601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000"/>
              <a:buFont typeface="Helvetica Neue"/>
              <a:buNone/>
            </a:pPr>
            <a:r>
              <a:rPr lang="fr-FR" sz="3000" b="1" i="0" u="none" strike="noStrike" cap="none">
                <a:solidFill>
                  <a:srgbClr val="000000"/>
                </a:solidFill>
                <a:latin typeface="Helvetica Neue"/>
                <a:ea typeface="Helvetica Neue"/>
                <a:cs typeface="Helvetica Neue"/>
                <a:sym typeface="Helvetica Neue"/>
              </a:rPr>
              <a:t>Shaping</a:t>
            </a:r>
            <a:endParaRPr sz="1400" b="0" i="0" u="none" strike="noStrike" cap="none">
              <a:solidFill>
                <a:srgbClr val="000000"/>
              </a:solidFill>
              <a:latin typeface="Arial"/>
              <a:ea typeface="Arial"/>
              <a:cs typeface="Arial"/>
              <a:sym typeface="Arial"/>
            </a:endParaRPr>
          </a:p>
        </p:txBody>
      </p:sp>
      <p:pic>
        <p:nvPicPr>
          <p:cNvPr id="917" name="Google Shape;917;p22" descr="Shaping.png"/>
          <p:cNvPicPr preferRelativeResize="0"/>
          <p:nvPr/>
        </p:nvPicPr>
        <p:blipFill rotWithShape="1">
          <a:blip r:embed="rId4">
            <a:alphaModFix/>
          </a:blip>
          <a:srcRect/>
          <a:stretch/>
        </p:blipFill>
        <p:spPr>
          <a:xfrm>
            <a:off x="9191417" y="3278800"/>
            <a:ext cx="6431914" cy="2520001"/>
          </a:xfrm>
          <a:prstGeom prst="rect">
            <a:avLst/>
          </a:prstGeom>
          <a:noFill/>
          <a:ln>
            <a:noFill/>
          </a:ln>
        </p:spPr>
      </p:pic>
      <p:sp>
        <p:nvSpPr>
          <p:cNvPr id="918" name="Google Shape;918;p22"/>
          <p:cNvSpPr txBox="1"/>
          <p:nvPr/>
        </p:nvSpPr>
        <p:spPr>
          <a:xfrm>
            <a:off x="3692761" y="2303428"/>
            <a:ext cx="2189227"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000"/>
              <a:buFont typeface="Helvetica Neue"/>
              <a:buNone/>
            </a:pPr>
            <a:r>
              <a:rPr lang="fr-FR" sz="3000" b="1" i="0" u="none" strike="noStrike" cap="none">
                <a:solidFill>
                  <a:srgbClr val="000000"/>
                </a:solidFill>
                <a:latin typeface="Helvetica Neue"/>
                <a:ea typeface="Helvetica Neue"/>
                <a:cs typeface="Helvetica Neue"/>
                <a:sym typeface="Helvetica Neue"/>
              </a:rPr>
              <a:t>Subtractive</a:t>
            </a:r>
            <a:endParaRPr sz="1400" b="0" i="0" u="none" strike="noStrike" cap="none">
              <a:solidFill>
                <a:srgbClr val="000000"/>
              </a:solidFill>
              <a:latin typeface="Arial"/>
              <a:ea typeface="Arial"/>
              <a:cs typeface="Arial"/>
              <a:sym typeface="Arial"/>
            </a:endParaRPr>
          </a:p>
        </p:txBody>
      </p:sp>
      <p:sp>
        <p:nvSpPr>
          <p:cNvPr id="919" name="Google Shape;919;p22"/>
          <p:cNvSpPr/>
          <p:nvPr/>
        </p:nvSpPr>
        <p:spPr>
          <a:xfrm>
            <a:off x="319935" y="1974949"/>
            <a:ext cx="16747359" cy="4285989"/>
          </a:xfrm>
          <a:prstGeom prst="rect">
            <a:avLst/>
          </a:prstGeom>
          <a:noFill/>
          <a:ln w="63500" cap="rnd" cmpd="sng">
            <a:solidFill>
              <a:srgbClr val="8BC9A4"/>
            </a:solidFill>
            <a:prstDash val="dashDot"/>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920" name="Google Shape;920;p22"/>
          <p:cNvSpPr txBox="1"/>
          <p:nvPr/>
        </p:nvSpPr>
        <p:spPr>
          <a:xfrm>
            <a:off x="368023" y="1394534"/>
            <a:ext cx="4002983" cy="729956"/>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3464"/>
              <a:buFont typeface="Helvetica Neue"/>
              <a:buNone/>
            </a:pPr>
            <a:r>
              <a:rPr lang="fr-FR" sz="3464" b="0" i="0" u="none" strike="noStrike" cap="none">
                <a:solidFill>
                  <a:srgbClr val="000000"/>
                </a:solidFill>
                <a:latin typeface="Helvetica Neue"/>
                <a:ea typeface="Helvetica Neue"/>
                <a:cs typeface="Helvetica Neue"/>
                <a:sym typeface="Helvetica Neue"/>
              </a:rPr>
              <a:t>Traditional Process</a:t>
            </a:r>
            <a:endParaRPr sz="1400" b="0" i="0" u="none" strike="noStrike" cap="none">
              <a:solidFill>
                <a:srgbClr val="000000"/>
              </a:solidFill>
              <a:latin typeface="Arial"/>
              <a:ea typeface="Arial"/>
              <a:cs typeface="Arial"/>
              <a:sym typeface="Arial"/>
            </a:endParaRPr>
          </a:p>
        </p:txBody>
      </p:sp>
      <p:sp>
        <p:nvSpPr>
          <p:cNvPr id="921" name="Google Shape;921;p22"/>
          <p:cNvSpPr txBox="1">
            <a:spLocks noGrp="1"/>
          </p:cNvSpPr>
          <p:nvPr>
            <p:ph type="title"/>
          </p:nvPr>
        </p:nvSpPr>
        <p:spPr>
          <a:xfrm>
            <a:off x="-15412" y="6254"/>
            <a:ext cx="24414824" cy="1168342"/>
          </a:xfrm>
          <a:prstGeom prst="rect">
            <a:avLst/>
          </a:prstGeom>
          <a:solidFill>
            <a:srgbClr val="025699"/>
          </a:solidFill>
          <a:ln>
            <a:noFill/>
          </a:ln>
        </p:spPr>
        <p:txBody>
          <a:bodyPr spcFirstLastPara="1" wrap="square" lIns="50800" tIns="50800" rIns="50800" bIns="50800" anchor="ctr" anchorCtr="0">
            <a:normAutofit fontScale="90000"/>
          </a:bodyPr>
          <a:lstStyle/>
          <a:p>
            <a:pPr marL="0" lvl="0" indent="0" algn="ctr" rtl="0">
              <a:lnSpc>
                <a:spcPct val="100000"/>
              </a:lnSpc>
              <a:spcBef>
                <a:spcPts val="0"/>
              </a:spcBef>
              <a:spcAft>
                <a:spcPts val="0"/>
              </a:spcAft>
              <a:buClr>
                <a:srgbClr val="FFFFFF"/>
              </a:buClr>
              <a:buSzPct val="100000"/>
              <a:buFont typeface="Georgia"/>
              <a:buNone/>
            </a:pPr>
            <a:r>
              <a:rPr lang="fr-FR" sz="7394">
                <a:solidFill>
                  <a:srgbClr val="FFFFFF"/>
                </a:solidFill>
                <a:latin typeface="Georgia"/>
                <a:ea typeface="Georgia"/>
                <a:cs typeface="Georgia"/>
                <a:sym typeface="Georgia"/>
              </a:rPr>
              <a:t>How to Make Almost Anything..</a:t>
            </a:r>
            <a:endParaRPr/>
          </a:p>
        </p:txBody>
      </p:sp>
      <p:grpSp>
        <p:nvGrpSpPr>
          <p:cNvPr id="922" name="Google Shape;922;p22"/>
          <p:cNvGrpSpPr/>
          <p:nvPr/>
        </p:nvGrpSpPr>
        <p:grpSpPr>
          <a:xfrm>
            <a:off x="19040381" y="2303427"/>
            <a:ext cx="3344767" cy="4866078"/>
            <a:chOff x="0" y="-1"/>
            <a:chExt cx="3344765" cy="4866077"/>
          </a:xfrm>
        </p:grpSpPr>
        <p:pic>
          <p:nvPicPr>
            <p:cNvPr id="923" name="Google Shape;923;p22" descr="FDM.pdf"/>
            <p:cNvPicPr preferRelativeResize="0"/>
            <p:nvPr/>
          </p:nvPicPr>
          <p:blipFill rotWithShape="1">
            <a:blip r:embed="rId5">
              <a:alphaModFix/>
            </a:blip>
            <a:srcRect/>
            <a:stretch/>
          </p:blipFill>
          <p:spPr>
            <a:xfrm>
              <a:off x="0" y="1032828"/>
              <a:ext cx="3344765" cy="3833248"/>
            </a:xfrm>
            <a:prstGeom prst="rect">
              <a:avLst/>
            </a:prstGeom>
            <a:noFill/>
            <a:ln>
              <a:noFill/>
            </a:ln>
          </p:spPr>
        </p:pic>
        <p:sp>
          <p:nvSpPr>
            <p:cNvPr id="924" name="Google Shape;924;p22"/>
            <p:cNvSpPr txBox="1"/>
            <p:nvPr/>
          </p:nvSpPr>
          <p:spPr>
            <a:xfrm>
              <a:off x="878188" y="-1"/>
              <a:ext cx="1588390" cy="56045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000"/>
                <a:buFont typeface="Helvetica Neue"/>
                <a:buNone/>
              </a:pPr>
              <a:r>
                <a:rPr lang="fr-FR" sz="3000" b="1" i="0" u="none" strike="noStrike" cap="none">
                  <a:solidFill>
                    <a:srgbClr val="000000"/>
                  </a:solidFill>
                  <a:latin typeface="Helvetica Neue"/>
                  <a:ea typeface="Helvetica Neue"/>
                  <a:cs typeface="Helvetica Neue"/>
                  <a:sym typeface="Helvetica Neue"/>
                </a:rPr>
                <a:t>Additive</a:t>
              </a:r>
              <a:endParaRPr sz="1400" b="0" i="0" u="none" strike="noStrike" cap="none">
                <a:solidFill>
                  <a:srgbClr val="000000"/>
                </a:solidFill>
                <a:latin typeface="Arial"/>
                <a:ea typeface="Arial"/>
                <a:cs typeface="Arial"/>
                <a:sym typeface="Arial"/>
              </a:endParaRPr>
            </a:p>
          </p:txBody>
        </p:sp>
      </p:grpSp>
      <p:grpSp>
        <p:nvGrpSpPr>
          <p:cNvPr id="925" name="Google Shape;925;p22"/>
          <p:cNvGrpSpPr/>
          <p:nvPr/>
        </p:nvGrpSpPr>
        <p:grpSpPr>
          <a:xfrm>
            <a:off x="734120" y="7709203"/>
            <a:ext cx="19924702" cy="4839984"/>
            <a:chOff x="0" y="0"/>
            <a:chExt cx="19924701" cy="4839981"/>
          </a:xfrm>
        </p:grpSpPr>
        <p:pic>
          <p:nvPicPr>
            <p:cNvPr id="926" name="Google Shape;926;p22" descr="Time-to-Market.pdf"/>
            <p:cNvPicPr preferRelativeResize="0"/>
            <p:nvPr/>
          </p:nvPicPr>
          <p:blipFill rotWithShape="1">
            <a:blip r:embed="rId6">
              <a:alphaModFix/>
            </a:blip>
            <a:srcRect/>
            <a:stretch/>
          </p:blipFill>
          <p:spPr>
            <a:xfrm>
              <a:off x="0" y="1178734"/>
              <a:ext cx="19924701" cy="3661247"/>
            </a:xfrm>
            <a:prstGeom prst="rect">
              <a:avLst/>
            </a:prstGeom>
            <a:noFill/>
            <a:ln>
              <a:noFill/>
            </a:ln>
          </p:spPr>
        </p:pic>
        <p:sp>
          <p:nvSpPr>
            <p:cNvPr id="927" name="Google Shape;927;p22"/>
            <p:cNvSpPr/>
            <p:nvPr/>
          </p:nvSpPr>
          <p:spPr>
            <a:xfrm>
              <a:off x="0" y="0"/>
              <a:ext cx="2944877" cy="585112"/>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Time to Market</a:t>
              </a:r>
              <a:endParaRPr sz="1400" b="0" i="0" u="none" strike="noStrike" cap="none">
                <a:solidFill>
                  <a:srgbClr val="000000"/>
                </a:solidFill>
                <a:latin typeface="Arial"/>
                <a:ea typeface="Arial"/>
                <a:cs typeface="Arial"/>
                <a:sym typeface="Arial"/>
              </a:endParaRPr>
            </a:p>
          </p:txBody>
        </p:sp>
        <p:cxnSp>
          <p:nvCxnSpPr>
            <p:cNvPr id="928" name="Google Shape;928;p22"/>
            <p:cNvCxnSpPr/>
            <p:nvPr/>
          </p:nvCxnSpPr>
          <p:spPr>
            <a:xfrm>
              <a:off x="0" y="760214"/>
              <a:ext cx="6815745" cy="1"/>
            </a:xfrm>
            <a:prstGeom prst="straightConnector1">
              <a:avLst/>
            </a:prstGeom>
            <a:noFill/>
            <a:ln w="25400" cap="flat" cmpd="sng">
              <a:solidFill>
                <a:srgbClr val="000000"/>
              </a:solidFill>
              <a:prstDash val="solid"/>
              <a:miter lim="400000"/>
              <a:headEnd type="none" w="sm" len="sm"/>
              <a:tailEnd type="triangle" w="med" len="med"/>
            </a:ln>
          </p:spPr>
        </p:cxnSp>
      </p:grpSp>
      <p:pic>
        <p:nvPicPr>
          <p:cNvPr id="929" name="Google Shape;929;p22" descr="Rectangle Carré"/>
          <p:cNvPicPr preferRelativeResize="0"/>
          <p:nvPr/>
        </p:nvPicPr>
        <p:blipFill rotWithShape="1">
          <a:blip r:embed="rId7">
            <a:alphaModFix/>
          </a:blip>
          <a:srcRect/>
          <a:stretch/>
        </p:blipFill>
        <p:spPr>
          <a:xfrm>
            <a:off x="17675752" y="1911449"/>
            <a:ext cx="5805042" cy="5496505"/>
          </a:xfrm>
          <a:prstGeom prst="rect">
            <a:avLst/>
          </a:prstGeom>
          <a:noFill/>
          <a:ln>
            <a:noFill/>
          </a:ln>
        </p:spPr>
      </p:pic>
      <p:sp>
        <p:nvSpPr>
          <p:cNvPr id="930" name="Google Shape;930;p22"/>
          <p:cNvSpPr txBox="1"/>
          <p:nvPr/>
        </p:nvSpPr>
        <p:spPr>
          <a:xfrm>
            <a:off x="17704508" y="1356434"/>
            <a:ext cx="4002983" cy="729956"/>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3509"/>
              <a:buFont typeface="Helvetica Neue"/>
              <a:buNone/>
            </a:pPr>
            <a:r>
              <a:rPr lang="fr-FR" sz="3509" b="0" i="0" u="none" strike="noStrike" cap="none">
                <a:solidFill>
                  <a:srgbClr val="000000"/>
                </a:solidFill>
                <a:latin typeface="Helvetica Neue"/>
                <a:ea typeface="Helvetica Neue"/>
                <a:cs typeface="Helvetica Neue"/>
                <a:sym typeface="Helvetica Neue"/>
              </a:rPr>
              <a:t>Disruptive Process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934"/>
        <p:cNvGrpSpPr/>
        <p:nvPr/>
      </p:nvGrpSpPr>
      <p:grpSpPr>
        <a:xfrm>
          <a:off x="0" y="0"/>
          <a:ext cx="0" cy="0"/>
          <a:chOff x="0" y="0"/>
          <a:chExt cx="0" cy="0"/>
        </a:xfrm>
      </p:grpSpPr>
      <p:sp>
        <p:nvSpPr>
          <p:cNvPr id="935" name="Google Shape;935;p23"/>
          <p:cNvSpPr txBox="1">
            <a:spLocks noGrp="1"/>
          </p:cNvSpPr>
          <p:nvPr>
            <p:ph type="title" idx="4294967295"/>
          </p:nvPr>
        </p:nvSpPr>
        <p:spPr>
          <a:xfrm>
            <a:off x="1108129" y="174954"/>
            <a:ext cx="12137114" cy="158333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Clr>
                <a:srgbClr val="000000"/>
              </a:buClr>
              <a:buSzPts val="8500"/>
              <a:buFont typeface="Georgia"/>
              <a:buNone/>
            </a:pPr>
            <a:r>
              <a:rPr lang="fr-FR" sz="8500">
                <a:latin typeface="Georgia"/>
                <a:ea typeface="Georgia"/>
                <a:cs typeface="Georgia"/>
                <a:sym typeface="Georgia"/>
              </a:rPr>
              <a:t>Additive Manufacturing</a:t>
            </a:r>
            <a:endParaRPr/>
          </a:p>
        </p:txBody>
      </p:sp>
      <p:pic>
        <p:nvPicPr>
          <p:cNvPr id="936" name="Google Shape;936;p23" descr="image55.png"/>
          <p:cNvPicPr preferRelativeResize="0"/>
          <p:nvPr/>
        </p:nvPicPr>
        <p:blipFill rotWithShape="1">
          <a:blip r:embed="rId3">
            <a:alphaModFix/>
          </a:blip>
          <a:srcRect l="57862" t="541" r="7871" b="1879"/>
          <a:stretch/>
        </p:blipFill>
        <p:spPr>
          <a:xfrm>
            <a:off x="15855522" y="0"/>
            <a:ext cx="8560742" cy="13715999"/>
          </a:xfrm>
          <a:prstGeom prst="rect">
            <a:avLst/>
          </a:prstGeom>
          <a:noFill/>
          <a:ln>
            <a:noFill/>
          </a:ln>
        </p:spPr>
      </p:pic>
      <p:grpSp>
        <p:nvGrpSpPr>
          <p:cNvPr id="937" name="Google Shape;937;p23"/>
          <p:cNvGrpSpPr/>
          <p:nvPr/>
        </p:nvGrpSpPr>
        <p:grpSpPr>
          <a:xfrm>
            <a:off x="809728" y="1901176"/>
            <a:ext cx="13937335" cy="1845381"/>
            <a:chOff x="-1" y="0"/>
            <a:chExt cx="13937333" cy="1845379"/>
          </a:xfrm>
        </p:grpSpPr>
        <p:sp>
          <p:nvSpPr>
            <p:cNvPr id="938" name="Google Shape;938;p23"/>
            <p:cNvSpPr txBox="1"/>
            <p:nvPr/>
          </p:nvSpPr>
          <p:spPr>
            <a:xfrm>
              <a:off x="967235" y="254421"/>
              <a:ext cx="11673746" cy="1590958"/>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A process of joining materials to make objects from 3D model data, usually layer upon layer, as opposed to subtractive manufacturing methodologies (ASTM,2012)</a:t>
              </a:r>
              <a:endParaRPr sz="1400" b="0" i="0" u="none" strike="noStrike" cap="none">
                <a:solidFill>
                  <a:srgbClr val="000000"/>
                </a:solidFill>
                <a:latin typeface="Arial"/>
                <a:ea typeface="Arial"/>
                <a:cs typeface="Arial"/>
                <a:sym typeface="Arial"/>
              </a:endParaRPr>
            </a:p>
          </p:txBody>
        </p:sp>
        <p:pic>
          <p:nvPicPr>
            <p:cNvPr id="939" name="Google Shape;939;p23" descr="Comillas.png"/>
            <p:cNvPicPr preferRelativeResize="0"/>
            <p:nvPr/>
          </p:nvPicPr>
          <p:blipFill rotWithShape="1">
            <a:blip r:embed="rId4">
              <a:alphaModFix/>
            </a:blip>
            <a:srcRect/>
            <a:stretch/>
          </p:blipFill>
          <p:spPr>
            <a:xfrm>
              <a:off x="-1" y="0"/>
              <a:ext cx="934373" cy="816789"/>
            </a:xfrm>
            <a:prstGeom prst="rect">
              <a:avLst/>
            </a:prstGeom>
            <a:noFill/>
            <a:ln>
              <a:noFill/>
            </a:ln>
          </p:spPr>
        </p:pic>
        <p:pic>
          <p:nvPicPr>
            <p:cNvPr id="940" name="Google Shape;940;p23" descr="Comillas 2.png"/>
            <p:cNvPicPr preferRelativeResize="0"/>
            <p:nvPr/>
          </p:nvPicPr>
          <p:blipFill rotWithShape="1">
            <a:blip r:embed="rId5">
              <a:alphaModFix/>
            </a:blip>
            <a:srcRect/>
            <a:stretch/>
          </p:blipFill>
          <p:spPr>
            <a:xfrm>
              <a:off x="12829263" y="530939"/>
              <a:ext cx="1108069" cy="979635"/>
            </a:xfrm>
            <a:prstGeom prst="rect">
              <a:avLst/>
            </a:prstGeom>
            <a:noFill/>
            <a:ln>
              <a:noFill/>
            </a:ln>
          </p:spPr>
        </p:pic>
      </p:grpSp>
      <p:sp>
        <p:nvSpPr>
          <p:cNvPr id="941" name="Google Shape;941;p23"/>
          <p:cNvSpPr txBox="1"/>
          <p:nvPr/>
        </p:nvSpPr>
        <p:spPr>
          <a:xfrm>
            <a:off x="498245" y="4851028"/>
            <a:ext cx="13356882" cy="6657595"/>
          </a:xfrm>
          <a:prstGeom prst="rect">
            <a:avLst/>
          </a:prstGeom>
          <a:noFill/>
          <a:ln>
            <a:noFill/>
          </a:ln>
        </p:spPr>
        <p:txBody>
          <a:bodyPr spcFirstLastPara="1" wrap="square" lIns="45700" tIns="45700" rIns="45700" bIns="45700" anchor="ctr" anchorCtr="0">
            <a:spAutoFit/>
          </a:bodyPr>
          <a:lstStyle/>
          <a:p>
            <a:pPr marL="500062" marR="0" lvl="0" indent="-500062" algn="l" rtl="0">
              <a:lnSpc>
                <a:spcPct val="100000"/>
              </a:lnSpc>
              <a:spcBef>
                <a:spcPts val="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Fabrication layer by layer</a:t>
            </a:r>
            <a:endParaRPr sz="1400" b="0" i="0" u="none" strike="noStrike" cap="none">
              <a:solidFill>
                <a:srgbClr val="000000"/>
              </a:solidFill>
              <a:latin typeface="Arial"/>
              <a:ea typeface="Arial"/>
              <a:cs typeface="Arial"/>
              <a:sym typeface="Arial"/>
            </a:endParaRPr>
          </a:p>
          <a:p>
            <a:pPr marL="500062" marR="0" lvl="0" indent="-309562" algn="l" rtl="0">
              <a:lnSpc>
                <a:spcPct val="100000"/>
              </a:lnSpc>
              <a:spcBef>
                <a:spcPts val="500"/>
              </a:spcBef>
              <a:spcAft>
                <a:spcPts val="0"/>
              </a:spcAft>
              <a:buClr>
                <a:srgbClr val="000000"/>
              </a:buClr>
              <a:buSzPts val="3000"/>
              <a:buFont typeface="Arial"/>
              <a:buNone/>
            </a:pPr>
            <a:endParaRPr sz="3000" b="1" i="0" u="none" strike="noStrike" cap="none">
              <a:solidFill>
                <a:srgbClr val="000000"/>
              </a:solidFill>
              <a:latin typeface="Helvetica Neue"/>
              <a:ea typeface="Helvetica Neue"/>
              <a:cs typeface="Helvetica Neue"/>
              <a:sym typeface="Helvetica Neue"/>
            </a:endParaRPr>
          </a:p>
          <a:p>
            <a:pPr marL="500062" marR="0" lvl="0" indent="-500062" algn="l" rtl="0">
              <a:lnSpc>
                <a:spcPct val="100000"/>
              </a:lnSpc>
              <a:spcBef>
                <a:spcPts val="5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From rapid prototyping to Direct Digital Manufacturing (Form, Fit and Function)</a:t>
            </a:r>
            <a:endParaRPr sz="2000" b="1" i="0" u="none" strike="noStrike" cap="none">
              <a:solidFill>
                <a:srgbClr val="595959"/>
              </a:solidFill>
              <a:latin typeface="Libre Franklin"/>
              <a:ea typeface="Libre Franklin"/>
              <a:cs typeface="Libre Franklin"/>
              <a:sym typeface="Libre Franklin"/>
            </a:endParaRPr>
          </a:p>
          <a:p>
            <a:pPr marL="500062" marR="0" lvl="0" indent="-500062" algn="l" rtl="0">
              <a:lnSpc>
                <a:spcPct val="100000"/>
              </a:lnSpc>
              <a:spcBef>
                <a:spcPts val="45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Digital design and manufacturing</a:t>
            </a:r>
            <a:endParaRPr sz="2000" b="1" i="0" u="none" strike="noStrike" cap="none">
              <a:solidFill>
                <a:srgbClr val="595959"/>
              </a:solidFill>
              <a:latin typeface="Libre Franklin"/>
              <a:ea typeface="Libre Franklin"/>
              <a:cs typeface="Libre Franklin"/>
              <a:sym typeface="Libre Franklin"/>
            </a:endParaRPr>
          </a:p>
          <a:p>
            <a:pPr marL="500062" marR="0" lvl="0" indent="-500062" algn="l" rtl="0">
              <a:lnSpc>
                <a:spcPct val="100000"/>
              </a:lnSpc>
              <a:spcBef>
                <a:spcPts val="45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High flexibility in geometry</a:t>
            </a:r>
            <a:endParaRPr sz="2000" b="1" i="0" u="none" strike="noStrike" cap="none">
              <a:solidFill>
                <a:srgbClr val="595959"/>
              </a:solidFill>
              <a:latin typeface="Libre Franklin"/>
              <a:ea typeface="Libre Franklin"/>
              <a:cs typeface="Libre Franklin"/>
              <a:sym typeface="Libre Franklin"/>
            </a:endParaRPr>
          </a:p>
          <a:p>
            <a:pPr marL="500062" marR="0" lvl="0" indent="-500062" algn="l" rtl="0">
              <a:lnSpc>
                <a:spcPct val="100000"/>
              </a:lnSpc>
              <a:spcBef>
                <a:spcPts val="45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Instantaneous diffusion of models at a global scale</a:t>
            </a:r>
            <a:endParaRPr sz="3000" b="1" i="0" u="none" strike="noStrike" cap="none">
              <a:solidFill>
                <a:srgbClr val="000000"/>
              </a:solidFill>
              <a:latin typeface="Arial"/>
              <a:ea typeface="Arial"/>
              <a:cs typeface="Arial"/>
              <a:sym typeface="Arial"/>
            </a:endParaRPr>
          </a:p>
          <a:p>
            <a:pPr marL="500062" marR="0" lvl="0" indent="-500062" algn="l" rtl="0">
              <a:lnSpc>
                <a:spcPct val="100000"/>
              </a:lnSpc>
              <a:spcBef>
                <a:spcPts val="45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Optimization of raw material.</a:t>
            </a:r>
            <a:endParaRPr sz="1400" b="0" i="0" u="none" strike="noStrike" cap="none">
              <a:solidFill>
                <a:srgbClr val="000000"/>
              </a:solidFill>
              <a:latin typeface="Arial"/>
              <a:ea typeface="Arial"/>
              <a:cs typeface="Arial"/>
              <a:sym typeface="Arial"/>
            </a:endParaRPr>
          </a:p>
        </p:txBody>
      </p:sp>
      <p:pic>
        <p:nvPicPr>
          <p:cNvPr id="942" name="Google Shape;942;p23" descr="LinkedIN.JPG"/>
          <p:cNvPicPr preferRelativeResize="0"/>
          <p:nvPr/>
        </p:nvPicPr>
        <p:blipFill rotWithShape="1">
          <a:blip r:embed="rId6">
            <a:alphaModFix/>
          </a:blip>
          <a:srcRect l="24283" r="30599"/>
          <a:stretch/>
        </p:blipFill>
        <p:spPr>
          <a:xfrm>
            <a:off x="16263846" y="1990479"/>
            <a:ext cx="7308873" cy="10800001"/>
          </a:xfrm>
          <a:prstGeom prst="rect">
            <a:avLst/>
          </a:prstGeom>
          <a:noFill/>
          <a:ln>
            <a:noFill/>
          </a:ln>
        </p:spPr>
      </p:pic>
      <p:sp>
        <p:nvSpPr>
          <p:cNvPr id="943" name="Google Shape;943;p23"/>
          <p:cNvSpPr/>
          <p:nvPr/>
        </p:nvSpPr>
        <p:spPr>
          <a:xfrm rot="-5400000">
            <a:off x="8058119" y="-5458288"/>
            <a:ext cx="196851" cy="14400001"/>
          </a:xfrm>
          <a:prstGeom prst="rect">
            <a:avLst/>
          </a:prstGeom>
          <a:solidFill>
            <a:srgbClr val="02569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36"/>
                                        </p:tgtEl>
                                        <p:attrNameLst>
                                          <p:attrName>style.visibility</p:attrName>
                                        </p:attrNameLst>
                                      </p:cBhvr>
                                      <p:to>
                                        <p:strVal val="visible"/>
                                      </p:to>
                                    </p:set>
                                    <p:anim calcmode="lin" valueType="num">
                                      <p:cBhvr additive="base">
                                        <p:cTn id="7" dur="1000"/>
                                        <p:tgtEl>
                                          <p:spTgt spid="936"/>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943"/>
                                        </p:tgtEl>
                                        <p:attrNameLst>
                                          <p:attrName>style.visibility</p:attrName>
                                        </p:attrNameLst>
                                      </p:cBhvr>
                                      <p:to>
                                        <p:strVal val="visible"/>
                                      </p:to>
                                    </p:set>
                                    <p:animEffect transition="in" filter="fade">
                                      <p:cBhvr>
                                        <p:cTn id="11" dur="5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947"/>
        <p:cNvGrpSpPr/>
        <p:nvPr/>
      </p:nvGrpSpPr>
      <p:grpSpPr>
        <a:xfrm>
          <a:off x="0" y="0"/>
          <a:ext cx="0" cy="0"/>
          <a:chOff x="0" y="0"/>
          <a:chExt cx="0" cy="0"/>
        </a:xfrm>
      </p:grpSpPr>
      <p:pic>
        <p:nvPicPr>
          <p:cNvPr id="948" name="Google Shape;948;p24" descr="Torre Eiffel CAD.png"/>
          <p:cNvPicPr preferRelativeResize="0"/>
          <p:nvPr/>
        </p:nvPicPr>
        <p:blipFill rotWithShape="1">
          <a:blip r:embed="rId3">
            <a:alphaModFix/>
          </a:blip>
          <a:srcRect/>
          <a:stretch/>
        </p:blipFill>
        <p:spPr>
          <a:xfrm>
            <a:off x="8665315" y="1166562"/>
            <a:ext cx="5753027" cy="4320000"/>
          </a:xfrm>
          <a:prstGeom prst="rect">
            <a:avLst/>
          </a:prstGeom>
          <a:noFill/>
          <a:ln>
            <a:noFill/>
          </a:ln>
        </p:spPr>
      </p:pic>
      <p:sp>
        <p:nvSpPr>
          <p:cNvPr id="949" name="Google Shape;949;p24"/>
          <p:cNvSpPr txBox="1"/>
          <p:nvPr/>
        </p:nvSpPr>
        <p:spPr>
          <a:xfrm>
            <a:off x="8601572" y="5499253"/>
            <a:ext cx="5880513" cy="108458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CAD Model</a:t>
            </a:r>
            <a:endParaRPr sz="1400" b="0" i="0" u="none" strike="noStrike" cap="none">
              <a:solidFill>
                <a:srgbClr val="000000"/>
              </a:solidFill>
              <a:latin typeface="Arial"/>
              <a:ea typeface="Arial"/>
              <a:cs typeface="Arial"/>
              <a:sym typeface="Arial"/>
            </a:endParaRPr>
          </a:p>
        </p:txBody>
      </p:sp>
      <p:pic>
        <p:nvPicPr>
          <p:cNvPr id="950" name="Google Shape;950;p24" descr="Torre  Eiffel plano.gif"/>
          <p:cNvPicPr preferRelativeResize="0"/>
          <p:nvPr/>
        </p:nvPicPr>
        <p:blipFill rotWithShape="1">
          <a:blip r:embed="rId4">
            <a:alphaModFix/>
          </a:blip>
          <a:srcRect/>
          <a:stretch/>
        </p:blipFill>
        <p:spPr>
          <a:xfrm>
            <a:off x="2171835" y="1147051"/>
            <a:ext cx="2941065" cy="4320001"/>
          </a:xfrm>
          <a:prstGeom prst="rect">
            <a:avLst/>
          </a:prstGeom>
          <a:noFill/>
          <a:ln>
            <a:noFill/>
          </a:ln>
        </p:spPr>
      </p:pic>
      <p:sp>
        <p:nvSpPr>
          <p:cNvPr id="951" name="Google Shape;951;p24"/>
          <p:cNvSpPr txBox="1"/>
          <p:nvPr/>
        </p:nvSpPr>
        <p:spPr>
          <a:xfrm>
            <a:off x="1699267" y="5471641"/>
            <a:ext cx="3886201" cy="108458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Sketchs</a:t>
            </a:r>
            <a:endParaRPr sz="1400" b="0" i="0" u="none" strike="noStrike" cap="none">
              <a:solidFill>
                <a:srgbClr val="000000"/>
              </a:solidFill>
              <a:latin typeface="Arial"/>
              <a:ea typeface="Arial"/>
              <a:cs typeface="Arial"/>
              <a:sym typeface="Arial"/>
            </a:endParaRPr>
          </a:p>
        </p:txBody>
      </p:sp>
      <p:sp>
        <p:nvSpPr>
          <p:cNvPr id="952" name="Google Shape;952;p24"/>
          <p:cNvSpPr txBox="1"/>
          <p:nvPr/>
        </p:nvSpPr>
        <p:spPr>
          <a:xfrm>
            <a:off x="15851423" y="5471641"/>
            <a:ext cx="7179733" cy="1427473"/>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Conversion to STL format</a:t>
            </a:r>
            <a:endParaRPr sz="1400" b="0" i="0" u="none" strike="noStrike" cap="none">
              <a:solidFill>
                <a:srgbClr val="000000"/>
              </a:solidFill>
              <a:latin typeface="Arial"/>
              <a:ea typeface="Arial"/>
              <a:cs typeface="Arial"/>
              <a:sym typeface="Arial"/>
            </a:endParaRPr>
          </a:p>
        </p:txBody>
      </p:sp>
      <p:grpSp>
        <p:nvGrpSpPr>
          <p:cNvPr id="953" name="Google Shape;953;p24"/>
          <p:cNvGrpSpPr/>
          <p:nvPr/>
        </p:nvGrpSpPr>
        <p:grpSpPr>
          <a:xfrm>
            <a:off x="16483020" y="1494201"/>
            <a:ext cx="5916540" cy="4320002"/>
            <a:chOff x="0" y="0"/>
            <a:chExt cx="5916539" cy="4320000"/>
          </a:xfrm>
        </p:grpSpPr>
        <p:pic>
          <p:nvPicPr>
            <p:cNvPr id="954" name="Google Shape;954;p24" descr="Torre Eiffel STL 1.png"/>
            <p:cNvPicPr preferRelativeResize="0"/>
            <p:nvPr/>
          </p:nvPicPr>
          <p:blipFill rotWithShape="1">
            <a:blip r:embed="rId5">
              <a:alphaModFix/>
            </a:blip>
            <a:srcRect/>
            <a:stretch/>
          </p:blipFill>
          <p:spPr>
            <a:xfrm>
              <a:off x="0" y="0"/>
              <a:ext cx="2590618" cy="4320000"/>
            </a:xfrm>
            <a:prstGeom prst="rect">
              <a:avLst/>
            </a:prstGeom>
            <a:noFill/>
            <a:ln>
              <a:noFill/>
            </a:ln>
          </p:spPr>
        </p:pic>
        <p:pic>
          <p:nvPicPr>
            <p:cNvPr id="955" name="Google Shape;955;p24" descr="sombra.png"/>
            <p:cNvPicPr preferRelativeResize="0"/>
            <p:nvPr/>
          </p:nvPicPr>
          <p:blipFill rotWithShape="1">
            <a:blip r:embed="rId6">
              <a:alphaModFix/>
            </a:blip>
            <a:srcRect/>
            <a:stretch/>
          </p:blipFill>
          <p:spPr>
            <a:xfrm>
              <a:off x="1307666" y="0"/>
              <a:ext cx="4241518" cy="3264962"/>
            </a:xfrm>
            <a:prstGeom prst="rect">
              <a:avLst/>
            </a:prstGeom>
            <a:noFill/>
            <a:ln>
              <a:noFill/>
            </a:ln>
          </p:spPr>
        </p:pic>
        <p:pic>
          <p:nvPicPr>
            <p:cNvPr id="956" name="Google Shape;956;p24" descr="Torre Eiffel STL 2.png"/>
            <p:cNvPicPr preferRelativeResize="0"/>
            <p:nvPr/>
          </p:nvPicPr>
          <p:blipFill rotWithShape="1">
            <a:blip r:embed="rId7">
              <a:alphaModFix/>
            </a:blip>
            <a:srcRect/>
            <a:stretch/>
          </p:blipFill>
          <p:spPr>
            <a:xfrm>
              <a:off x="1899331" y="59907"/>
              <a:ext cx="4017208" cy="3004500"/>
            </a:xfrm>
            <a:prstGeom prst="rect">
              <a:avLst/>
            </a:prstGeom>
            <a:noFill/>
            <a:ln w="76200" cap="sq" cmpd="sng">
              <a:solidFill>
                <a:srgbClr val="000000"/>
              </a:solidFill>
              <a:prstDash val="solid"/>
              <a:miter lim="800000"/>
              <a:headEnd type="none" w="sm" len="sm"/>
              <a:tailEnd type="none" w="sm" len="sm"/>
            </a:ln>
            <a:effectLst>
              <a:outerShdw blurRad="101600" dist="76200" dir="2700000" rotWithShape="0">
                <a:srgbClr val="000000">
                  <a:alpha val="41568"/>
                </a:srgbClr>
              </a:outerShdw>
            </a:effectLst>
          </p:spPr>
        </p:pic>
      </p:grpSp>
      <p:grpSp>
        <p:nvGrpSpPr>
          <p:cNvPr id="957" name="Google Shape;957;p24"/>
          <p:cNvGrpSpPr/>
          <p:nvPr/>
        </p:nvGrpSpPr>
        <p:grpSpPr>
          <a:xfrm>
            <a:off x="234476" y="8634446"/>
            <a:ext cx="8714281" cy="4489115"/>
            <a:chOff x="2" y="0"/>
            <a:chExt cx="8714281" cy="4489113"/>
          </a:xfrm>
        </p:grpSpPr>
        <p:pic>
          <p:nvPicPr>
            <p:cNvPr id="958" name="Google Shape;958;p24" descr="Torre Eiffel Gcode 2.png"/>
            <p:cNvPicPr preferRelativeResize="0"/>
            <p:nvPr/>
          </p:nvPicPr>
          <p:blipFill rotWithShape="1">
            <a:blip r:embed="rId8">
              <a:alphaModFix/>
            </a:blip>
            <a:srcRect/>
            <a:stretch/>
          </p:blipFill>
          <p:spPr>
            <a:xfrm>
              <a:off x="1390652" y="2002783"/>
              <a:ext cx="7029451" cy="2486330"/>
            </a:xfrm>
            <a:prstGeom prst="rect">
              <a:avLst/>
            </a:prstGeom>
            <a:noFill/>
            <a:ln>
              <a:noFill/>
            </a:ln>
          </p:spPr>
        </p:pic>
        <p:sp>
          <p:nvSpPr>
            <p:cNvPr id="959" name="Google Shape;959;p24"/>
            <p:cNvSpPr/>
            <p:nvPr/>
          </p:nvSpPr>
          <p:spPr>
            <a:xfrm>
              <a:off x="27479" y="3892470"/>
              <a:ext cx="8686804"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Machine Setup (Gcode)</a:t>
              </a:r>
              <a:endParaRPr sz="1400" b="0" i="0" u="none" strike="noStrike" cap="none">
                <a:solidFill>
                  <a:srgbClr val="000000"/>
                </a:solidFill>
                <a:latin typeface="Arial"/>
                <a:ea typeface="Arial"/>
                <a:cs typeface="Arial"/>
                <a:sym typeface="Arial"/>
              </a:endParaRPr>
            </a:p>
          </p:txBody>
        </p:sp>
        <p:pic>
          <p:nvPicPr>
            <p:cNvPr id="960" name="Google Shape;960;p24" descr="parametros.png"/>
            <p:cNvPicPr preferRelativeResize="0"/>
            <p:nvPr/>
          </p:nvPicPr>
          <p:blipFill rotWithShape="1">
            <a:blip r:embed="rId9">
              <a:alphaModFix/>
            </a:blip>
            <a:srcRect/>
            <a:stretch/>
          </p:blipFill>
          <p:spPr>
            <a:xfrm>
              <a:off x="2" y="0"/>
              <a:ext cx="7162797" cy="2762113"/>
            </a:xfrm>
            <a:prstGeom prst="rect">
              <a:avLst/>
            </a:prstGeom>
            <a:noFill/>
            <a:ln>
              <a:noFill/>
            </a:ln>
          </p:spPr>
        </p:pic>
      </p:grpSp>
      <p:grpSp>
        <p:nvGrpSpPr>
          <p:cNvPr id="961" name="Google Shape;961;p24"/>
          <p:cNvGrpSpPr/>
          <p:nvPr/>
        </p:nvGrpSpPr>
        <p:grpSpPr>
          <a:xfrm>
            <a:off x="17101025" y="8616335"/>
            <a:ext cx="6198185" cy="3960002"/>
            <a:chOff x="0" y="0"/>
            <a:chExt cx="6198183" cy="3960001"/>
          </a:xfrm>
        </p:grpSpPr>
        <p:pic>
          <p:nvPicPr>
            <p:cNvPr id="962" name="Google Shape;962;p24" descr="Torre  Eiffel 3D printing.png"/>
            <p:cNvPicPr preferRelativeResize="0"/>
            <p:nvPr/>
          </p:nvPicPr>
          <p:blipFill rotWithShape="1">
            <a:blip r:embed="rId10">
              <a:alphaModFix/>
            </a:blip>
            <a:srcRect/>
            <a:stretch/>
          </p:blipFill>
          <p:spPr>
            <a:xfrm>
              <a:off x="0" y="0"/>
              <a:ext cx="5945946" cy="3960001"/>
            </a:xfrm>
            <a:prstGeom prst="rect">
              <a:avLst/>
            </a:prstGeom>
            <a:noFill/>
            <a:ln>
              <a:noFill/>
            </a:ln>
          </p:spPr>
        </p:pic>
        <p:sp>
          <p:nvSpPr>
            <p:cNvPr id="963" name="Google Shape;963;p24"/>
            <p:cNvSpPr/>
            <p:nvPr/>
          </p:nvSpPr>
          <p:spPr>
            <a:xfrm>
              <a:off x="178382" y="3824508"/>
              <a:ext cx="6019801"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Post-processing</a:t>
              </a:r>
              <a:endParaRPr sz="1400" b="0" i="0" u="none" strike="noStrike" cap="none">
                <a:solidFill>
                  <a:srgbClr val="000000"/>
                </a:solidFill>
                <a:latin typeface="Arial"/>
                <a:ea typeface="Arial"/>
                <a:cs typeface="Arial"/>
                <a:sym typeface="Arial"/>
              </a:endParaRPr>
            </a:p>
          </p:txBody>
        </p:sp>
      </p:grpSp>
      <p:grpSp>
        <p:nvGrpSpPr>
          <p:cNvPr id="964" name="Google Shape;964;p24"/>
          <p:cNvGrpSpPr/>
          <p:nvPr/>
        </p:nvGrpSpPr>
        <p:grpSpPr>
          <a:xfrm>
            <a:off x="9009083" y="8302079"/>
            <a:ext cx="7179734" cy="4199966"/>
            <a:chOff x="0" y="0"/>
            <a:chExt cx="7179733" cy="4199965"/>
          </a:xfrm>
        </p:grpSpPr>
        <p:pic>
          <p:nvPicPr>
            <p:cNvPr id="965" name="Google Shape;965;p24" descr="Eiffel 3D printing.jpg"/>
            <p:cNvPicPr preferRelativeResize="0"/>
            <p:nvPr/>
          </p:nvPicPr>
          <p:blipFill rotWithShape="1">
            <a:blip r:embed="rId11">
              <a:alphaModFix/>
            </a:blip>
            <a:srcRect/>
            <a:stretch/>
          </p:blipFill>
          <p:spPr>
            <a:xfrm>
              <a:off x="0" y="0"/>
              <a:ext cx="7179733" cy="4038600"/>
            </a:xfrm>
            <a:prstGeom prst="rect">
              <a:avLst/>
            </a:prstGeom>
            <a:noFill/>
            <a:ln>
              <a:noFill/>
            </a:ln>
          </p:spPr>
        </p:pic>
        <p:sp>
          <p:nvSpPr>
            <p:cNvPr id="966" name="Google Shape;966;p24"/>
            <p:cNvSpPr/>
            <p:nvPr/>
          </p:nvSpPr>
          <p:spPr>
            <a:xfrm>
              <a:off x="1110516" y="4199964"/>
              <a:ext cx="6019801"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3D printing</a:t>
              </a:r>
              <a:endParaRPr sz="1400" b="0" i="0" u="none" strike="noStrike" cap="none">
                <a:solidFill>
                  <a:srgbClr val="000000"/>
                </a:solidFill>
                <a:latin typeface="Arial"/>
                <a:ea typeface="Arial"/>
                <a:cs typeface="Arial"/>
                <a:sym typeface="Arial"/>
              </a:endParaRPr>
            </a:p>
          </p:txBody>
        </p:sp>
      </p:grpSp>
      <p:sp>
        <p:nvSpPr>
          <p:cNvPr id="967" name="Google Shape;967;p24"/>
          <p:cNvSpPr/>
          <p:nvPr/>
        </p:nvSpPr>
        <p:spPr>
          <a:xfrm>
            <a:off x="3102367" y="3912"/>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1</a:t>
            </a:r>
            <a:endParaRPr sz="1400" b="0" i="0" u="none" strike="noStrike" cap="none">
              <a:solidFill>
                <a:srgbClr val="000000"/>
              </a:solidFill>
              <a:latin typeface="Arial"/>
              <a:ea typeface="Arial"/>
              <a:cs typeface="Arial"/>
              <a:sym typeface="Arial"/>
            </a:endParaRPr>
          </a:p>
        </p:txBody>
      </p:sp>
      <p:sp>
        <p:nvSpPr>
          <p:cNvPr id="968" name="Google Shape;968;p24"/>
          <p:cNvSpPr/>
          <p:nvPr/>
        </p:nvSpPr>
        <p:spPr>
          <a:xfrm>
            <a:off x="11208098" y="-7831"/>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2</a:t>
            </a:r>
            <a:endParaRPr sz="1400" b="0" i="0" u="none" strike="noStrike" cap="none">
              <a:solidFill>
                <a:srgbClr val="000000"/>
              </a:solidFill>
              <a:latin typeface="Arial"/>
              <a:ea typeface="Arial"/>
              <a:cs typeface="Arial"/>
              <a:sym typeface="Arial"/>
            </a:endParaRPr>
          </a:p>
        </p:txBody>
      </p:sp>
      <p:sp>
        <p:nvSpPr>
          <p:cNvPr id="969" name="Google Shape;969;p24"/>
          <p:cNvSpPr/>
          <p:nvPr/>
        </p:nvSpPr>
        <p:spPr>
          <a:xfrm>
            <a:off x="3102367" y="7153050"/>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4</a:t>
            </a:r>
            <a:endParaRPr sz="1400" b="0" i="0" u="none" strike="noStrike" cap="none">
              <a:solidFill>
                <a:srgbClr val="000000"/>
              </a:solidFill>
              <a:latin typeface="Arial"/>
              <a:ea typeface="Arial"/>
              <a:cs typeface="Arial"/>
              <a:sym typeface="Arial"/>
            </a:endParaRPr>
          </a:p>
        </p:txBody>
      </p:sp>
      <p:sp>
        <p:nvSpPr>
          <p:cNvPr id="970" name="Google Shape;970;p24"/>
          <p:cNvSpPr/>
          <p:nvPr/>
        </p:nvSpPr>
        <p:spPr>
          <a:xfrm>
            <a:off x="18901289" y="3912"/>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3</a:t>
            </a:r>
            <a:endParaRPr sz="1400" b="0" i="0" u="none" strike="noStrike" cap="none">
              <a:solidFill>
                <a:srgbClr val="000000"/>
              </a:solidFill>
              <a:latin typeface="Arial"/>
              <a:ea typeface="Arial"/>
              <a:cs typeface="Arial"/>
              <a:sym typeface="Arial"/>
            </a:endParaRPr>
          </a:p>
        </p:txBody>
      </p:sp>
      <p:sp>
        <p:nvSpPr>
          <p:cNvPr id="971" name="Google Shape;971;p24"/>
          <p:cNvSpPr/>
          <p:nvPr/>
        </p:nvSpPr>
        <p:spPr>
          <a:xfrm>
            <a:off x="11208098" y="7153050"/>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5</a:t>
            </a:r>
            <a:endParaRPr sz="1400" b="0" i="0" u="none" strike="noStrike" cap="none">
              <a:solidFill>
                <a:srgbClr val="000000"/>
              </a:solidFill>
              <a:latin typeface="Arial"/>
              <a:ea typeface="Arial"/>
              <a:cs typeface="Arial"/>
              <a:sym typeface="Arial"/>
            </a:endParaRPr>
          </a:p>
        </p:txBody>
      </p:sp>
      <p:sp>
        <p:nvSpPr>
          <p:cNvPr id="972" name="Google Shape;972;p24"/>
          <p:cNvSpPr/>
          <p:nvPr/>
        </p:nvSpPr>
        <p:spPr>
          <a:xfrm>
            <a:off x="18901289" y="7153050"/>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6</a:t>
            </a:r>
            <a:endParaRPr sz="1400" b="0" i="0" u="none" strike="noStrike" cap="none">
              <a:solidFill>
                <a:srgbClr val="000000"/>
              </a:solidFill>
              <a:latin typeface="Arial"/>
              <a:ea typeface="Arial"/>
              <a:cs typeface="Arial"/>
              <a:sym typeface="Arial"/>
            </a:endParaRPr>
          </a:p>
        </p:txBody>
      </p:sp>
      <p:grpSp>
        <p:nvGrpSpPr>
          <p:cNvPr id="973" name="Google Shape;973;p24"/>
          <p:cNvGrpSpPr/>
          <p:nvPr/>
        </p:nvGrpSpPr>
        <p:grpSpPr>
          <a:xfrm>
            <a:off x="-5838" y="-2439"/>
            <a:ext cx="1440002" cy="6480003"/>
            <a:chOff x="0" y="0"/>
            <a:chExt cx="1440000" cy="6480001"/>
          </a:xfrm>
        </p:grpSpPr>
        <p:sp>
          <p:nvSpPr>
            <p:cNvPr id="974" name="Google Shape;974;p24"/>
            <p:cNvSpPr/>
            <p:nvPr/>
          </p:nvSpPr>
          <p:spPr>
            <a:xfrm>
              <a:off x="0" y="0"/>
              <a:ext cx="1440000" cy="6480001"/>
            </a:xfrm>
            <a:prstGeom prst="rect">
              <a:avLst/>
            </a:prstGeom>
            <a:solidFill>
              <a:srgbClr val="02569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975" name="Google Shape;975;p24"/>
            <p:cNvSpPr txBox="1"/>
            <p:nvPr/>
          </p:nvSpPr>
          <p:spPr>
            <a:xfrm rot="-5400000">
              <a:off x="-1446938" y="2871699"/>
              <a:ext cx="433387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How to print?</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79"/>
        <p:cNvGrpSpPr/>
        <p:nvPr/>
      </p:nvGrpSpPr>
      <p:grpSpPr>
        <a:xfrm>
          <a:off x="0" y="0"/>
          <a:ext cx="0" cy="0"/>
          <a:chOff x="0" y="0"/>
          <a:chExt cx="0" cy="0"/>
        </a:xfrm>
      </p:grpSpPr>
      <p:sp>
        <p:nvSpPr>
          <p:cNvPr id="980" name="Google Shape;980;p25"/>
          <p:cNvSpPr txBox="1"/>
          <p:nvPr/>
        </p:nvSpPr>
        <p:spPr>
          <a:xfrm>
            <a:off x="311150" y="171494"/>
            <a:ext cx="23761700" cy="26466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Open Source Additive Manufacturing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	</a:t>
            </a:r>
            <a:r>
              <a:rPr lang="fr-FR" sz="8500" b="0" i="0" u="none" strike="noStrike" cap="none">
                <a:solidFill>
                  <a:srgbClr val="000000"/>
                </a:solidFill>
                <a:latin typeface="Libre Franklin"/>
                <a:ea typeface="Libre Franklin"/>
                <a:cs typeface="Libre Franklin"/>
                <a:sym typeface="Libre Franklin"/>
              </a:rPr>
              <a:t>-RepRap Project-</a:t>
            </a:r>
            <a:endParaRPr sz="1400" b="0" i="0" u="none" strike="noStrike" cap="none">
              <a:solidFill>
                <a:srgbClr val="000000"/>
              </a:solidFill>
              <a:latin typeface="Arial"/>
              <a:ea typeface="Arial"/>
              <a:cs typeface="Arial"/>
              <a:sym typeface="Arial"/>
            </a:endParaRPr>
          </a:p>
        </p:txBody>
      </p:sp>
      <p:sp>
        <p:nvSpPr>
          <p:cNvPr id="981" name="Google Shape;981;p25"/>
          <p:cNvSpPr txBox="1"/>
          <p:nvPr/>
        </p:nvSpPr>
        <p:spPr>
          <a:xfrm>
            <a:off x="1837320" y="3550175"/>
            <a:ext cx="16827914" cy="4731641"/>
          </a:xfrm>
          <a:prstGeom prst="rect">
            <a:avLst/>
          </a:prstGeom>
          <a:noFill/>
          <a:ln>
            <a:noFill/>
          </a:ln>
        </p:spPr>
        <p:txBody>
          <a:bodyPr spcFirstLastPara="1" wrap="square" lIns="91425" tIns="91425" rIns="91425" bIns="91425" anchor="ctr" anchorCtr="0">
            <a:spAutoFit/>
          </a:bodyPr>
          <a:lstStyle/>
          <a:p>
            <a:pPr marL="500062" marR="0" lvl="0" indent="-500062" algn="l" rtl="0">
              <a:lnSpc>
                <a:spcPct val="100000"/>
              </a:lnSpc>
              <a:spcBef>
                <a:spcPts val="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FDM patent expired in 2005</a:t>
            </a:r>
            <a:endParaRPr sz="4000" b="1" i="0" u="none" strike="noStrike" cap="none">
              <a:solidFill>
                <a:srgbClr val="000000"/>
              </a:solidFill>
              <a:latin typeface="Helvetica Neue"/>
              <a:ea typeface="Helvetica Neue"/>
              <a:cs typeface="Helvetica Neue"/>
              <a:sym typeface="Helvetica Neue"/>
            </a:endParaRPr>
          </a:p>
          <a:p>
            <a:pPr marL="500062" marR="0" lvl="0" indent="-500062"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Replicating Rapid-prototyper </a:t>
            </a:r>
            <a:r>
              <a:rPr lang="fr-FR" sz="3500" b="0" i="0" u="sng" strike="noStrike" cap="none">
                <a:solidFill>
                  <a:srgbClr val="000000"/>
                </a:solidFill>
                <a:latin typeface="Helvetica Neue"/>
                <a:ea typeface="Helvetica Neue"/>
                <a:cs typeface="Helvetica Neue"/>
                <a:sym typeface="Helvetica Neue"/>
              </a:rPr>
              <a:t>freely  </a:t>
            </a:r>
            <a:r>
              <a:rPr lang="fr-FR" sz="3500" b="0" i="1" u="sng" strike="noStrike" cap="none">
                <a:solidFill>
                  <a:srgbClr val="000000"/>
                </a:solidFill>
                <a:latin typeface="Libre Franklin"/>
                <a:ea typeface="Libre Franklin"/>
                <a:cs typeface="Libre Franklin"/>
                <a:sym typeface="Libre Franklin"/>
              </a:rPr>
              <a:t>Available  for the benefit of  everyone</a:t>
            </a:r>
            <a:endParaRPr sz="3000" b="1" i="0" u="none" strike="noStrike" cap="none">
              <a:solidFill>
                <a:srgbClr val="000000"/>
              </a:solidFill>
              <a:latin typeface="Arial"/>
              <a:ea typeface="Arial"/>
              <a:cs typeface="Arial"/>
              <a:sym typeface="Arial"/>
            </a:endParaRPr>
          </a:p>
          <a:p>
            <a:pPr marL="500062" marR="0" lvl="0" indent="-500062"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Open source approach . (available Information)</a:t>
            </a:r>
            <a:endParaRPr sz="3000" b="1" i="0" u="none" strike="noStrike" cap="none">
              <a:solidFill>
                <a:srgbClr val="000000"/>
              </a:solidFill>
              <a:latin typeface="Arial"/>
              <a:ea typeface="Arial"/>
              <a:cs typeface="Arial"/>
              <a:sym typeface="Arial"/>
            </a:endParaRPr>
          </a:p>
          <a:p>
            <a:pPr marL="500062" marR="0" lvl="0" indent="-500062"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Global community / Global knowledge, local needs.</a:t>
            </a:r>
            <a:endParaRPr sz="3000" b="1" i="0" u="none" strike="noStrike" cap="none">
              <a:solidFill>
                <a:srgbClr val="000000"/>
              </a:solidFill>
              <a:latin typeface="Arial"/>
              <a:ea typeface="Arial"/>
              <a:cs typeface="Arial"/>
              <a:sym typeface="Arial"/>
            </a:endParaRPr>
          </a:p>
          <a:p>
            <a:pPr marL="500062" marR="0" lvl="0" indent="-500062"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Low cost (&lt;$5000)</a:t>
            </a:r>
            <a:endParaRPr sz="3000" b="1" i="0" u="none" strike="noStrike" cap="none">
              <a:solidFill>
                <a:srgbClr val="000000"/>
              </a:solidFill>
              <a:latin typeface="Arial"/>
              <a:ea typeface="Arial"/>
              <a:cs typeface="Arial"/>
              <a:sym typeface="Arial"/>
            </a:endParaRPr>
          </a:p>
          <a:p>
            <a:pPr marL="500062" marR="0" lvl="0" indent="-500062"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Quality? Repeatability? …</a:t>
            </a:r>
            <a:endParaRPr sz="4000" b="1" i="0" u="none" strike="noStrike" cap="none">
              <a:solidFill>
                <a:srgbClr val="000000"/>
              </a:solidFill>
              <a:latin typeface="Helvetica Neue"/>
              <a:ea typeface="Helvetica Neue"/>
              <a:cs typeface="Helvetica Neue"/>
              <a:sym typeface="Helvetica Neue"/>
            </a:endParaRPr>
          </a:p>
          <a:p>
            <a:pPr marL="434836" marR="0" lvl="0" indent="-434836"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Exponential growth </a:t>
            </a:r>
            <a:endParaRPr sz="1400" b="0" i="0" u="none" strike="noStrike" cap="none">
              <a:solidFill>
                <a:srgbClr val="000000"/>
              </a:solidFill>
              <a:latin typeface="Arial"/>
              <a:ea typeface="Arial"/>
              <a:cs typeface="Arial"/>
              <a:sym typeface="Arial"/>
            </a:endParaRPr>
          </a:p>
        </p:txBody>
      </p:sp>
      <p:grpSp>
        <p:nvGrpSpPr>
          <p:cNvPr id="982" name="Google Shape;982;p25"/>
          <p:cNvGrpSpPr/>
          <p:nvPr/>
        </p:nvGrpSpPr>
        <p:grpSpPr>
          <a:xfrm>
            <a:off x="3961" y="8470359"/>
            <a:ext cx="17851618" cy="5344294"/>
            <a:chOff x="0" y="0"/>
            <a:chExt cx="17851616" cy="5344293"/>
          </a:xfrm>
        </p:grpSpPr>
        <p:pic>
          <p:nvPicPr>
            <p:cNvPr id="983" name="Google Shape;983;p25" descr="RepRap first replication.png"/>
            <p:cNvPicPr preferRelativeResize="0"/>
            <p:nvPr/>
          </p:nvPicPr>
          <p:blipFill rotWithShape="1">
            <a:blip r:embed="rId3">
              <a:alphaModFix/>
            </a:blip>
            <a:srcRect t="8430"/>
            <a:stretch/>
          </p:blipFill>
          <p:spPr>
            <a:xfrm>
              <a:off x="0" y="768359"/>
              <a:ext cx="10059929" cy="4484104"/>
            </a:xfrm>
            <a:prstGeom prst="rect">
              <a:avLst/>
            </a:prstGeom>
            <a:noFill/>
            <a:ln>
              <a:noFill/>
            </a:ln>
          </p:spPr>
        </p:pic>
        <p:pic>
          <p:nvPicPr>
            <p:cNvPr id="984" name="Google Shape;984;p25" descr="FoldaRap.jpg"/>
            <p:cNvPicPr preferRelativeResize="0"/>
            <p:nvPr/>
          </p:nvPicPr>
          <p:blipFill rotWithShape="1">
            <a:blip r:embed="rId4">
              <a:alphaModFix/>
            </a:blip>
            <a:srcRect l="5521" t="11238" r="27762" b="26619"/>
            <a:stretch/>
          </p:blipFill>
          <p:spPr>
            <a:xfrm>
              <a:off x="10218279" y="1242473"/>
              <a:ext cx="7633337" cy="4101820"/>
            </a:xfrm>
            <a:prstGeom prst="rect">
              <a:avLst/>
            </a:prstGeom>
            <a:noFill/>
            <a:ln>
              <a:noFill/>
            </a:ln>
          </p:spPr>
        </p:pic>
        <p:cxnSp>
          <p:nvCxnSpPr>
            <p:cNvPr id="985" name="Google Shape;985;p25"/>
            <p:cNvCxnSpPr/>
            <p:nvPr/>
          </p:nvCxnSpPr>
          <p:spPr>
            <a:xfrm>
              <a:off x="465710" y="0"/>
              <a:ext cx="1270001" cy="1270000"/>
            </a:xfrm>
            <a:prstGeom prst="straightConnector1">
              <a:avLst/>
            </a:prstGeom>
            <a:noFill/>
            <a:ln>
              <a:noFill/>
            </a:ln>
          </p:spPr>
        </p:cxnSp>
      </p:grpSp>
      <p:grpSp>
        <p:nvGrpSpPr>
          <p:cNvPr id="986" name="Google Shape;986;p25"/>
          <p:cNvGrpSpPr/>
          <p:nvPr/>
        </p:nvGrpSpPr>
        <p:grpSpPr>
          <a:xfrm>
            <a:off x="1853100" y="4092825"/>
            <a:ext cx="16144240" cy="4349353"/>
            <a:chOff x="-1" y="-1"/>
            <a:chExt cx="16144238" cy="4349352"/>
          </a:xfrm>
        </p:grpSpPr>
        <p:sp>
          <p:nvSpPr>
            <p:cNvPr id="987" name="Google Shape;987;p25"/>
            <p:cNvSpPr/>
            <p:nvPr/>
          </p:nvSpPr>
          <p:spPr>
            <a:xfrm>
              <a:off x="-1" y="3421302"/>
              <a:ext cx="6516735" cy="928049"/>
            </a:xfrm>
            <a:prstGeom prst="roundRect">
              <a:avLst>
                <a:gd name="adj" fmla="val 16667"/>
              </a:avLst>
            </a:prstGeom>
            <a:solidFill>
              <a:srgbClr val="5B9BD5">
                <a:alpha val="28627"/>
              </a:srgbClr>
            </a:solidFill>
            <a:ln w="50800" cap="flat" cmpd="sng">
              <a:solidFill>
                <a:srgbClr val="41719C">
                  <a:alpha val="15686"/>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Libre Franklin"/>
                <a:buNone/>
              </a:pPr>
              <a:endParaRPr sz="3000" b="1" i="0" u="none" strike="noStrike" cap="none">
                <a:solidFill>
                  <a:srgbClr val="000000"/>
                </a:solidFill>
                <a:latin typeface="Helvetica Neue"/>
                <a:ea typeface="Helvetica Neue"/>
                <a:cs typeface="Helvetica Neue"/>
                <a:sym typeface="Helvetica Neue"/>
              </a:endParaRPr>
            </a:p>
          </p:txBody>
        </p:sp>
        <p:sp>
          <p:nvSpPr>
            <p:cNvPr id="988" name="Google Shape;988;p25"/>
            <p:cNvSpPr/>
            <p:nvPr/>
          </p:nvSpPr>
          <p:spPr>
            <a:xfrm>
              <a:off x="6393391" y="-1"/>
              <a:ext cx="9750846" cy="748951"/>
            </a:xfrm>
            <a:prstGeom prst="roundRect">
              <a:avLst>
                <a:gd name="adj" fmla="val 16667"/>
              </a:avLst>
            </a:prstGeom>
            <a:solidFill>
              <a:srgbClr val="5B9BD5">
                <a:alpha val="28627"/>
              </a:srgbClr>
            </a:solidFill>
            <a:ln w="50800" cap="flat" cmpd="sng">
              <a:solidFill>
                <a:srgbClr val="41719C">
                  <a:alpha val="15686"/>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Libre Franklin"/>
                <a:buNone/>
              </a:pPr>
              <a:endParaRPr sz="3000" b="1" i="0" u="none" strike="noStrike" cap="none">
                <a:solidFill>
                  <a:srgbClr val="000000"/>
                </a:solidFill>
                <a:latin typeface="Helvetica Neue"/>
                <a:ea typeface="Helvetica Neue"/>
                <a:cs typeface="Helvetica Neue"/>
                <a:sym typeface="Helvetica Neue"/>
              </a:endParaRPr>
            </a:p>
          </p:txBody>
        </p:sp>
      </p:grpSp>
      <p:sp>
        <p:nvSpPr>
          <p:cNvPr id="989" name="Google Shape;989;p25"/>
          <p:cNvSpPr/>
          <p:nvPr/>
        </p:nvSpPr>
        <p:spPr>
          <a:xfrm rot="-5400000">
            <a:off x="12032948" y="-7060807"/>
            <a:ext cx="181575" cy="19816641"/>
          </a:xfrm>
          <a:prstGeom prst="rect">
            <a:avLst/>
          </a:prstGeom>
          <a:solidFill>
            <a:srgbClr val="02569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990" name="Google Shape;990;p25" descr="Desktop printers wohlers.jpg"/>
          <p:cNvPicPr preferRelativeResize="0"/>
          <p:nvPr/>
        </p:nvPicPr>
        <p:blipFill rotWithShape="1">
          <a:blip r:embed="rId5">
            <a:alphaModFix/>
          </a:blip>
          <a:srcRect/>
          <a:stretch/>
        </p:blipFill>
        <p:spPr>
          <a:xfrm>
            <a:off x="16843762" y="5110254"/>
            <a:ext cx="7380945" cy="5344293"/>
          </a:xfrm>
          <a:prstGeom prst="rect">
            <a:avLst/>
          </a:prstGeom>
          <a:noFill/>
          <a:ln>
            <a:noFill/>
          </a:ln>
        </p:spPr>
      </p:pic>
      <p:sp>
        <p:nvSpPr>
          <p:cNvPr id="991" name="Google Shape;991;p25"/>
          <p:cNvSpPr txBox="1"/>
          <p:nvPr/>
        </p:nvSpPr>
        <p:spPr>
          <a:xfrm>
            <a:off x="17295071" y="4897860"/>
            <a:ext cx="2442594" cy="307341"/>
          </a:xfrm>
          <a:prstGeom prst="rect">
            <a:avLst/>
          </a:prstGeom>
          <a:noFill/>
          <a:ln>
            <a:noFill/>
          </a:ln>
        </p:spPr>
        <p:txBody>
          <a:bodyPr spcFirstLastPara="1" wrap="square" lIns="45700" tIns="45700" rIns="45700" bIns="45700" anchor="t" anchorCtr="0">
            <a:spAutoFit/>
          </a:bodyPr>
          <a:lstStyle/>
          <a:p>
            <a:pPr marL="0" marR="0" lvl="0" indent="0" algn="r" rtl="0">
              <a:lnSpc>
                <a:spcPct val="80000"/>
              </a:lnSpc>
              <a:spcBef>
                <a:spcPts val="0"/>
              </a:spcBef>
              <a:spcAft>
                <a:spcPts val="0"/>
              </a:spcAft>
              <a:buClr>
                <a:srgbClr val="000000"/>
              </a:buClr>
              <a:buSzPts val="1500"/>
              <a:buFont typeface="Rockwell"/>
              <a:buNone/>
            </a:pPr>
            <a:r>
              <a:rPr lang="fr-FR" sz="1500" b="0" i="0" u="none" strike="noStrike" cap="none">
                <a:solidFill>
                  <a:srgbClr val="000000"/>
                </a:solidFill>
                <a:latin typeface="Rockwell"/>
                <a:ea typeface="Rockwell"/>
                <a:cs typeface="Rockwell"/>
                <a:sym typeface="Rockwell"/>
              </a:rPr>
              <a:t>Sales of personal printers</a:t>
            </a:r>
            <a:endParaRPr sz="1400" b="0" i="0" u="none" strike="noStrike" cap="none">
              <a:solidFill>
                <a:srgbClr val="000000"/>
              </a:solidFill>
              <a:latin typeface="Arial"/>
              <a:ea typeface="Arial"/>
              <a:cs typeface="Arial"/>
              <a:sym typeface="Arial"/>
            </a:endParaRPr>
          </a:p>
        </p:txBody>
      </p:sp>
      <p:sp>
        <p:nvSpPr>
          <p:cNvPr id="992" name="Google Shape;992;p25"/>
          <p:cNvSpPr txBox="1"/>
          <p:nvPr/>
        </p:nvSpPr>
        <p:spPr>
          <a:xfrm>
            <a:off x="15268982" y="13301198"/>
            <a:ext cx="8775676" cy="4470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Libre Franklin"/>
              <a:buNone/>
            </a:pPr>
            <a:r>
              <a:rPr lang="fr-FR" sz="1200" b="0" i="1" u="none" strike="noStrike" cap="none">
                <a:solidFill>
                  <a:srgbClr val="000000"/>
                </a:solidFill>
                <a:latin typeface="Libre Franklin"/>
                <a:ea typeface="Libre Franklin"/>
                <a:cs typeface="Libre Franklin"/>
                <a:sym typeface="Libre Franklin"/>
              </a:rPr>
              <a:t>Ford, (2014). </a:t>
            </a:r>
            <a:r>
              <a:rPr lang="fr-FR" sz="1200" b="0" i="0" u="none" strike="noStrike" cap="none">
                <a:solidFill>
                  <a:srgbClr val="000000"/>
                </a:solidFill>
                <a:latin typeface="Libre Franklin"/>
                <a:ea typeface="Libre Franklin"/>
                <a:cs typeface="Libre Franklin"/>
                <a:sym typeface="Libre Franklin"/>
              </a:rPr>
              <a:t>Additive Manufacturing Technology: Potential Implication  for U.S. Manufacturing. </a:t>
            </a:r>
            <a:r>
              <a:rPr lang="fr-FR" sz="1200" b="0" i="1" u="none" strike="noStrike" cap="none">
                <a:solidFill>
                  <a:srgbClr val="000000"/>
                </a:solidFill>
                <a:latin typeface="Libre Franklin"/>
                <a:ea typeface="Libre Franklin"/>
                <a:cs typeface="Libre Franklin"/>
                <a:sym typeface="Libre Franklin"/>
              </a:rPr>
              <a:t>Journal of International Commerce and Economics (USA), (September), pp.1–35.</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81"/>
                                        </p:tgtEl>
                                        <p:attrNameLst>
                                          <p:attrName>style.visibility</p:attrName>
                                        </p:attrNameLst>
                                      </p:cBhvr>
                                      <p:to>
                                        <p:strVal val="visible"/>
                                      </p:to>
                                    </p:set>
                                    <p:anim calcmode="lin" valueType="num">
                                      <p:cBhvr additive="base">
                                        <p:cTn id="7" dur="1000"/>
                                        <p:tgtEl>
                                          <p:spTgt spid="981"/>
                                        </p:tgtEl>
                                        <p:attrNameLst>
                                          <p:attrName>ppt_w</p:attrName>
                                        </p:attrNameLst>
                                      </p:cBhvr>
                                      <p:tavLst>
                                        <p:tav tm="0">
                                          <p:val>
                                            <p:strVal val="0"/>
                                          </p:val>
                                        </p:tav>
                                        <p:tav tm="100000">
                                          <p:val>
                                            <p:strVal val="#ppt_w"/>
                                          </p:val>
                                        </p:tav>
                                      </p:tavLst>
                                    </p:anim>
                                    <p:anim calcmode="lin" valueType="num">
                                      <p:cBhvr additive="base">
                                        <p:cTn id="8" dur="1000"/>
                                        <p:tgtEl>
                                          <p:spTgt spid="981"/>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982"/>
                                        </p:tgtEl>
                                        <p:attrNameLst>
                                          <p:attrName>style.visibility</p:attrName>
                                        </p:attrNameLst>
                                      </p:cBhvr>
                                      <p:to>
                                        <p:strVal val="visible"/>
                                      </p:to>
                                    </p:set>
                                    <p:anim calcmode="lin" valueType="num">
                                      <p:cBhvr additive="base">
                                        <p:cTn id="12" dur="1000"/>
                                        <p:tgtEl>
                                          <p:spTgt spid="982"/>
                                        </p:tgtEl>
                                        <p:attrNameLst>
                                          <p:attrName>ppt_w</p:attrName>
                                        </p:attrNameLst>
                                      </p:cBhvr>
                                      <p:tavLst>
                                        <p:tav tm="0">
                                          <p:val>
                                            <p:strVal val="0"/>
                                          </p:val>
                                        </p:tav>
                                        <p:tav tm="100000">
                                          <p:val>
                                            <p:strVal val="#ppt_w"/>
                                          </p:val>
                                        </p:tav>
                                      </p:tavLst>
                                    </p:anim>
                                    <p:anim calcmode="lin" valueType="num">
                                      <p:cBhvr additive="base">
                                        <p:cTn id="13" dur="1000"/>
                                        <p:tgtEl>
                                          <p:spTgt spid="982"/>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6"/>
                                        </p:tgtEl>
                                        <p:attrNameLst>
                                          <p:attrName>style.visibility</p:attrName>
                                        </p:attrNameLst>
                                      </p:cBhvr>
                                      <p:to>
                                        <p:strVal val="visible"/>
                                      </p:to>
                                    </p:set>
                                    <p:animEffect transition="in" filter="fade">
                                      <p:cBhvr>
                                        <p:cTn id="18" dur="500"/>
                                        <p:tgtEl>
                                          <p:spTgt spid="986"/>
                                        </p:tgtEl>
                                      </p:cBhvr>
                                    </p:animEffect>
                                  </p:childTnLst>
                                </p:cTn>
                              </p:par>
                            </p:childTnLst>
                          </p:cTn>
                        </p:par>
                        <p:par>
                          <p:cTn id="19" fill="hold">
                            <p:stCondLst>
                              <p:cond delay="500"/>
                            </p:stCondLst>
                            <p:childTnLst>
                              <p:par>
                                <p:cTn id="20" presetID="10" presetClass="entr" presetSubtype="0" fill="hold" nodeType="afterEffect">
                                  <p:stCondLst>
                                    <p:cond delay="500"/>
                                  </p:stCondLst>
                                  <p:childTnLst>
                                    <p:set>
                                      <p:cBhvr>
                                        <p:cTn id="21" dur="1" fill="hold">
                                          <p:stCondLst>
                                            <p:cond delay="0"/>
                                          </p:stCondLst>
                                        </p:cTn>
                                        <p:tgtEl>
                                          <p:spTgt spid="989"/>
                                        </p:tgtEl>
                                        <p:attrNameLst>
                                          <p:attrName>style.visibility</p:attrName>
                                        </p:attrNameLst>
                                      </p:cBhvr>
                                      <p:to>
                                        <p:strVal val="visible"/>
                                      </p:to>
                                    </p:set>
                                    <p:animEffect transition="in" filter="fade">
                                      <p:cBhvr>
                                        <p:cTn id="22" dur="500"/>
                                        <p:tgtEl>
                                          <p:spTgt spid="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pic>
        <p:nvPicPr>
          <p:cNvPr id="157" name="Google Shape;157;p12" descr="LF2L-Materialization.png"/>
          <p:cNvPicPr preferRelativeResize="0">
            <a:picLocks noGrp="1"/>
          </p:cNvPicPr>
          <p:nvPr>
            <p:ph type="pic" idx="2"/>
          </p:nvPr>
        </p:nvPicPr>
        <p:blipFill rotWithShape="1">
          <a:blip r:embed="rId3">
            <a:alphaModFix/>
          </a:blip>
          <a:srcRect/>
          <a:stretch/>
        </p:blipFill>
        <p:spPr>
          <a:xfrm>
            <a:off x="823283" y="0"/>
            <a:ext cx="22737435" cy="13716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996"/>
        <p:cNvGrpSpPr/>
        <p:nvPr/>
      </p:nvGrpSpPr>
      <p:grpSpPr>
        <a:xfrm>
          <a:off x="0" y="0"/>
          <a:ext cx="0" cy="0"/>
          <a:chOff x="0" y="0"/>
          <a:chExt cx="0" cy="0"/>
        </a:xfrm>
      </p:grpSpPr>
      <p:grpSp>
        <p:nvGrpSpPr>
          <p:cNvPr id="997" name="Google Shape;997;p26"/>
          <p:cNvGrpSpPr/>
          <p:nvPr/>
        </p:nvGrpSpPr>
        <p:grpSpPr>
          <a:xfrm>
            <a:off x="-3" y="0"/>
            <a:ext cx="24384002" cy="13789978"/>
            <a:chOff x="-2" y="0"/>
            <a:chExt cx="24384002" cy="13789978"/>
          </a:xfrm>
        </p:grpSpPr>
        <p:sp>
          <p:nvSpPr>
            <p:cNvPr id="998" name="Google Shape;998;p26"/>
            <p:cNvSpPr txBox="1"/>
            <p:nvPr/>
          </p:nvSpPr>
          <p:spPr>
            <a:xfrm>
              <a:off x="0" y="0"/>
              <a:ext cx="4547012" cy="108458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Aerospace</a:t>
              </a:r>
              <a:endParaRPr sz="1400" b="0" i="0" u="none" strike="noStrike" cap="none">
                <a:solidFill>
                  <a:srgbClr val="000000"/>
                </a:solidFill>
                <a:latin typeface="Arial"/>
                <a:ea typeface="Arial"/>
                <a:cs typeface="Arial"/>
                <a:sym typeface="Arial"/>
              </a:endParaRPr>
            </a:p>
          </p:txBody>
        </p:sp>
        <p:sp>
          <p:nvSpPr>
            <p:cNvPr id="999" name="Google Shape;999;p26"/>
            <p:cNvSpPr txBox="1"/>
            <p:nvPr/>
          </p:nvSpPr>
          <p:spPr>
            <a:xfrm>
              <a:off x="4857750" y="0"/>
              <a:ext cx="4547012" cy="108458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Automotive</a:t>
              </a:r>
              <a:endParaRPr sz="1400" b="0" i="0" u="none" strike="noStrike" cap="none">
                <a:solidFill>
                  <a:srgbClr val="000000"/>
                </a:solidFill>
                <a:latin typeface="Arial"/>
                <a:ea typeface="Arial"/>
                <a:cs typeface="Arial"/>
                <a:sym typeface="Arial"/>
              </a:endParaRPr>
            </a:p>
          </p:txBody>
        </p:sp>
        <p:sp>
          <p:nvSpPr>
            <p:cNvPr id="1000" name="Google Shape;1000;p26"/>
            <p:cNvSpPr txBox="1"/>
            <p:nvPr/>
          </p:nvSpPr>
          <p:spPr>
            <a:xfrm>
              <a:off x="10648950" y="0"/>
              <a:ext cx="4547012" cy="108458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Biomedical</a:t>
              </a:r>
              <a:endParaRPr sz="1400" b="0" i="0" u="none" strike="noStrike" cap="none">
                <a:solidFill>
                  <a:srgbClr val="000000"/>
                </a:solidFill>
                <a:latin typeface="Arial"/>
                <a:ea typeface="Arial"/>
                <a:cs typeface="Arial"/>
                <a:sym typeface="Arial"/>
              </a:endParaRPr>
            </a:p>
          </p:txBody>
        </p:sp>
        <p:sp>
          <p:nvSpPr>
            <p:cNvPr id="1001" name="Google Shape;1001;p26"/>
            <p:cNvSpPr txBox="1"/>
            <p:nvPr/>
          </p:nvSpPr>
          <p:spPr>
            <a:xfrm>
              <a:off x="16840200" y="0"/>
              <a:ext cx="5353050" cy="108458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Architechtural</a:t>
              </a:r>
              <a:endParaRPr sz="1400" b="0" i="0" u="none" strike="noStrike" cap="none">
                <a:solidFill>
                  <a:srgbClr val="000000"/>
                </a:solidFill>
                <a:latin typeface="Arial"/>
                <a:ea typeface="Arial"/>
                <a:cs typeface="Arial"/>
                <a:sym typeface="Arial"/>
              </a:endParaRPr>
            </a:p>
          </p:txBody>
        </p:sp>
        <p:sp>
          <p:nvSpPr>
            <p:cNvPr id="1002" name="Google Shape;1002;p26"/>
            <p:cNvSpPr txBox="1"/>
            <p:nvPr/>
          </p:nvSpPr>
          <p:spPr>
            <a:xfrm>
              <a:off x="0" y="12705396"/>
              <a:ext cx="4547012" cy="108458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Education	</a:t>
              </a:r>
              <a:endParaRPr sz="1400" b="0" i="0" u="none" strike="noStrike" cap="none">
                <a:solidFill>
                  <a:srgbClr val="000000"/>
                </a:solidFill>
                <a:latin typeface="Arial"/>
                <a:ea typeface="Arial"/>
                <a:cs typeface="Arial"/>
                <a:sym typeface="Arial"/>
              </a:endParaRPr>
            </a:p>
          </p:txBody>
        </p:sp>
        <p:sp>
          <p:nvSpPr>
            <p:cNvPr id="1003" name="Google Shape;1003;p26"/>
            <p:cNvSpPr txBox="1"/>
            <p:nvPr/>
          </p:nvSpPr>
          <p:spPr>
            <a:xfrm>
              <a:off x="4857750" y="12705396"/>
              <a:ext cx="4547012" cy="108458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Dentristy</a:t>
              </a:r>
              <a:endParaRPr sz="1400" b="0" i="0" u="none" strike="noStrike" cap="none">
                <a:solidFill>
                  <a:srgbClr val="000000"/>
                </a:solidFill>
                <a:latin typeface="Arial"/>
                <a:ea typeface="Arial"/>
                <a:cs typeface="Arial"/>
                <a:sym typeface="Arial"/>
              </a:endParaRPr>
            </a:p>
          </p:txBody>
        </p:sp>
        <p:sp>
          <p:nvSpPr>
            <p:cNvPr id="1004" name="Google Shape;1004;p26"/>
            <p:cNvSpPr txBox="1"/>
            <p:nvPr/>
          </p:nvSpPr>
          <p:spPr>
            <a:xfrm>
              <a:off x="10839450" y="12705397"/>
              <a:ext cx="1962150" cy="108458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Arts</a:t>
              </a:r>
              <a:endParaRPr sz="1400" b="0" i="0" u="none" strike="noStrike" cap="none">
                <a:solidFill>
                  <a:srgbClr val="000000"/>
                </a:solidFill>
                <a:latin typeface="Arial"/>
                <a:ea typeface="Arial"/>
                <a:cs typeface="Arial"/>
                <a:sym typeface="Arial"/>
              </a:endParaRPr>
            </a:p>
          </p:txBody>
        </p:sp>
        <p:sp>
          <p:nvSpPr>
            <p:cNvPr id="1005" name="Google Shape;1005;p26"/>
            <p:cNvSpPr txBox="1"/>
            <p:nvPr/>
          </p:nvSpPr>
          <p:spPr>
            <a:xfrm>
              <a:off x="15087600" y="12705396"/>
              <a:ext cx="4547012" cy="108458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Fashion</a:t>
              </a:r>
              <a:endParaRPr sz="1400" b="0" i="0" u="none" strike="noStrike" cap="none">
                <a:solidFill>
                  <a:srgbClr val="000000"/>
                </a:solidFill>
                <a:latin typeface="Arial"/>
                <a:ea typeface="Arial"/>
                <a:cs typeface="Arial"/>
                <a:sym typeface="Arial"/>
              </a:endParaRPr>
            </a:p>
          </p:txBody>
        </p:sp>
        <p:sp>
          <p:nvSpPr>
            <p:cNvPr id="1006" name="Google Shape;1006;p26"/>
            <p:cNvSpPr txBox="1"/>
            <p:nvPr/>
          </p:nvSpPr>
          <p:spPr>
            <a:xfrm>
              <a:off x="21082001" y="12705396"/>
              <a:ext cx="3047999" cy="108458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Others</a:t>
              </a:r>
              <a:endParaRPr sz="1400" b="0" i="0" u="none" strike="noStrike" cap="none">
                <a:solidFill>
                  <a:srgbClr val="000000"/>
                </a:solidFill>
                <a:latin typeface="Arial"/>
                <a:ea typeface="Arial"/>
                <a:cs typeface="Arial"/>
                <a:sym typeface="Arial"/>
              </a:endParaRPr>
            </a:p>
          </p:txBody>
        </p:sp>
        <p:grpSp>
          <p:nvGrpSpPr>
            <p:cNvPr id="1007" name="Google Shape;1007;p26"/>
            <p:cNvGrpSpPr/>
            <p:nvPr/>
          </p:nvGrpSpPr>
          <p:grpSpPr>
            <a:xfrm>
              <a:off x="17011650" y="734018"/>
              <a:ext cx="7372350" cy="4457496"/>
              <a:chOff x="0" y="-1"/>
              <a:chExt cx="7372350" cy="4457493"/>
            </a:xfrm>
          </p:grpSpPr>
          <p:pic>
            <p:nvPicPr>
              <p:cNvPr id="1008" name="Google Shape;1008;p26" descr="Architectural.png"/>
              <p:cNvPicPr preferRelativeResize="0"/>
              <p:nvPr/>
            </p:nvPicPr>
            <p:blipFill rotWithShape="1">
              <a:blip r:embed="rId3">
                <a:alphaModFix/>
              </a:blip>
              <a:srcRect/>
              <a:stretch/>
            </p:blipFill>
            <p:spPr>
              <a:xfrm>
                <a:off x="142188" y="973995"/>
                <a:ext cx="7230162" cy="3483497"/>
              </a:xfrm>
              <a:prstGeom prst="rect">
                <a:avLst/>
              </a:prstGeom>
              <a:noFill/>
              <a:ln>
                <a:noFill/>
              </a:ln>
            </p:spPr>
          </p:pic>
          <p:sp>
            <p:nvSpPr>
              <p:cNvPr id="1009" name="Google Shape;1009;p26"/>
              <p:cNvSpPr txBox="1"/>
              <p:nvPr/>
            </p:nvSpPr>
            <p:spPr>
              <a:xfrm>
                <a:off x="0" y="-1"/>
                <a:ext cx="7372350" cy="7924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fr-FR" sz="1600" b="0" i="0" u="none" strike="noStrike" cap="none">
                    <a:solidFill>
                      <a:srgbClr val="000000"/>
                    </a:solidFill>
                    <a:latin typeface="Calibri"/>
                    <a:ea typeface="Calibri"/>
                    <a:cs typeface="Calibri"/>
                    <a:sym typeface="Calibri"/>
                  </a:rPr>
                  <a:t>Columbano, A., &amp; Dring, M. (2010). </a:t>
                </a:r>
                <a:r>
                  <a:rPr lang="fr-FR" sz="2000" b="1" i="1" u="none" strike="noStrike" cap="none">
                    <a:solidFill>
                      <a:srgbClr val="000000"/>
                    </a:solidFill>
                    <a:latin typeface="Calibri"/>
                    <a:ea typeface="Calibri"/>
                    <a:cs typeface="Calibri"/>
                    <a:sym typeface="Calibri"/>
                  </a:rPr>
                  <a:t>The pedagogy of using a RP architectural model</a:t>
                </a:r>
                <a:r>
                  <a:rPr lang="fr-FR" sz="2000" b="0" i="0" u="none" strike="noStrike" cap="none">
                    <a:solidFill>
                      <a:srgbClr val="000000"/>
                    </a:solidFill>
                    <a:latin typeface="Calibri"/>
                    <a:ea typeface="Calibri"/>
                    <a:cs typeface="Calibri"/>
                    <a:sym typeface="Calibri"/>
                  </a:rPr>
                  <a:t>.</a:t>
                </a:r>
                <a:r>
                  <a:rPr lang="fr-FR" sz="1600" b="0" i="0" u="none" strike="noStrike" cap="none">
                    <a:solidFill>
                      <a:srgbClr val="000000"/>
                    </a:solidFill>
                    <a:latin typeface="Calibri"/>
                    <a:ea typeface="Calibri"/>
                    <a:cs typeface="Calibri"/>
                    <a:sym typeface="Calibri"/>
                  </a:rPr>
                  <a:t> Virtual and Physical Prototyping, 5(4), 195–200. </a:t>
                </a:r>
                <a:endParaRPr sz="1400" b="0" i="0" u="none" strike="noStrike" cap="none">
                  <a:solidFill>
                    <a:srgbClr val="000000"/>
                  </a:solidFill>
                  <a:latin typeface="Arial"/>
                  <a:ea typeface="Arial"/>
                  <a:cs typeface="Arial"/>
                  <a:sym typeface="Arial"/>
                </a:endParaRPr>
              </a:p>
            </p:txBody>
          </p:sp>
        </p:grpSp>
        <p:grpSp>
          <p:nvGrpSpPr>
            <p:cNvPr id="1010" name="Google Shape;1010;p26"/>
            <p:cNvGrpSpPr/>
            <p:nvPr/>
          </p:nvGrpSpPr>
          <p:grpSpPr>
            <a:xfrm>
              <a:off x="-2" y="780871"/>
              <a:ext cx="4240633" cy="5021757"/>
              <a:chOff x="-1" y="-1"/>
              <a:chExt cx="4240631" cy="5021757"/>
            </a:xfrm>
          </p:grpSpPr>
          <p:pic>
            <p:nvPicPr>
              <p:cNvPr id="1011" name="Google Shape;1011;p26" descr="Aerospace.png"/>
              <p:cNvPicPr preferRelativeResize="0"/>
              <p:nvPr/>
            </p:nvPicPr>
            <p:blipFill rotWithShape="1">
              <a:blip r:embed="rId4">
                <a:alphaModFix/>
              </a:blip>
              <a:srcRect/>
              <a:stretch/>
            </p:blipFill>
            <p:spPr>
              <a:xfrm>
                <a:off x="0" y="1509185"/>
                <a:ext cx="4240630" cy="3512571"/>
              </a:xfrm>
              <a:prstGeom prst="rect">
                <a:avLst/>
              </a:prstGeom>
              <a:noFill/>
              <a:ln>
                <a:noFill/>
              </a:ln>
            </p:spPr>
          </p:pic>
          <p:sp>
            <p:nvSpPr>
              <p:cNvPr id="1012" name="Google Shape;1012;p26"/>
              <p:cNvSpPr txBox="1"/>
              <p:nvPr/>
            </p:nvSpPr>
            <p:spPr>
              <a:xfrm>
                <a:off x="-1" y="-1"/>
                <a:ext cx="4191001" cy="15798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fr-FR" sz="1600" b="0" i="0" u="none" strike="noStrike" cap="none">
                    <a:solidFill>
                      <a:srgbClr val="000000"/>
                    </a:solidFill>
                    <a:latin typeface="Calibri"/>
                    <a:ea typeface="Calibri"/>
                    <a:cs typeface="Calibri"/>
                    <a:sym typeface="Calibri"/>
                  </a:rPr>
                  <a:t>Guo, N., &amp; Leu, M. C. (2013). </a:t>
                </a:r>
                <a:r>
                  <a:rPr lang="fr-FR" sz="2000" b="1" i="1" u="none" strike="noStrike" cap="none">
                    <a:solidFill>
                      <a:srgbClr val="000000"/>
                    </a:solidFill>
                    <a:latin typeface="Calibri"/>
                    <a:ea typeface="Calibri"/>
                    <a:cs typeface="Calibri"/>
                    <a:sym typeface="Calibri"/>
                  </a:rPr>
                  <a:t>Additive manufacturing: technology, applications and research needs.</a:t>
                </a:r>
                <a:r>
                  <a:rPr lang="fr-FR" sz="2000" b="0" i="0" u="none" strike="noStrike" cap="none">
                    <a:solidFill>
                      <a:srgbClr val="000000"/>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Frontiers of Mechanical Engineering</a:t>
                </a:r>
                <a:r>
                  <a:rPr lang="fr-FR" sz="1600" b="0" i="0" u="none" strike="noStrike" cap="none">
                    <a:solidFill>
                      <a:srgbClr val="000000"/>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8</a:t>
                </a:r>
                <a:r>
                  <a:rPr lang="fr-FR" sz="1600" b="0" i="0" u="none" strike="noStrike" cap="none">
                    <a:solidFill>
                      <a:srgbClr val="000000"/>
                    </a:solidFill>
                    <a:latin typeface="Calibri"/>
                    <a:ea typeface="Calibri"/>
                    <a:cs typeface="Calibri"/>
                    <a:sym typeface="Calibri"/>
                  </a:rPr>
                  <a:t>(3), 215–243. </a:t>
                </a:r>
                <a:endParaRPr sz="1400" b="0" i="0" u="none" strike="noStrike" cap="none">
                  <a:solidFill>
                    <a:srgbClr val="000000"/>
                  </a:solidFill>
                  <a:latin typeface="Arial"/>
                  <a:ea typeface="Arial"/>
                  <a:cs typeface="Arial"/>
                  <a:sym typeface="Arial"/>
                </a:endParaRPr>
              </a:p>
            </p:txBody>
          </p:sp>
        </p:grpSp>
        <p:grpSp>
          <p:nvGrpSpPr>
            <p:cNvPr id="1013" name="Google Shape;1013;p26"/>
            <p:cNvGrpSpPr/>
            <p:nvPr/>
          </p:nvGrpSpPr>
          <p:grpSpPr>
            <a:xfrm>
              <a:off x="10096500" y="827720"/>
              <a:ext cx="5962650" cy="4205292"/>
              <a:chOff x="0" y="-1"/>
              <a:chExt cx="5962650" cy="4205289"/>
            </a:xfrm>
          </p:grpSpPr>
          <p:pic>
            <p:nvPicPr>
              <p:cNvPr id="1014" name="Google Shape;1014;p26" descr="image50.png"/>
              <p:cNvPicPr preferRelativeResize="0"/>
              <p:nvPr/>
            </p:nvPicPr>
            <p:blipFill rotWithShape="1">
              <a:blip r:embed="rId5">
                <a:alphaModFix/>
              </a:blip>
              <a:srcRect/>
              <a:stretch/>
            </p:blipFill>
            <p:spPr>
              <a:xfrm>
                <a:off x="474481" y="990501"/>
                <a:ext cx="4835804" cy="3214787"/>
              </a:xfrm>
              <a:prstGeom prst="rect">
                <a:avLst/>
              </a:prstGeom>
              <a:noFill/>
              <a:ln>
                <a:noFill/>
              </a:ln>
            </p:spPr>
          </p:pic>
          <p:sp>
            <p:nvSpPr>
              <p:cNvPr id="1015" name="Google Shape;1015;p26"/>
              <p:cNvSpPr txBox="1"/>
              <p:nvPr/>
            </p:nvSpPr>
            <p:spPr>
              <a:xfrm>
                <a:off x="0" y="-1"/>
                <a:ext cx="5962650" cy="10083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fr-FR" sz="1400" b="0" i="0" u="none" strike="noStrike" cap="none">
                    <a:solidFill>
                      <a:srgbClr val="000000"/>
                    </a:solidFill>
                    <a:latin typeface="Calibri"/>
                    <a:ea typeface="Calibri"/>
                    <a:cs typeface="Calibri"/>
                    <a:sym typeface="Calibri"/>
                  </a:rPr>
                  <a:t>Melchels, F. P. W., Domingos, M. a. N., Klein, T. J., Malda, J., Bartolo, P. J., &amp; Hutmacher, D. W. (2012).</a:t>
                </a:r>
                <a:r>
                  <a:rPr lang="fr-FR" sz="1600" b="0" i="0" u="none" strike="noStrike" cap="none">
                    <a:solidFill>
                      <a:srgbClr val="000000"/>
                    </a:solidFill>
                    <a:latin typeface="Calibri"/>
                    <a:ea typeface="Calibri"/>
                    <a:cs typeface="Calibri"/>
                    <a:sym typeface="Calibri"/>
                  </a:rPr>
                  <a:t> </a:t>
                </a:r>
                <a:r>
                  <a:rPr lang="fr-FR" sz="2000" b="1" i="1" u="none" strike="noStrike" cap="none">
                    <a:solidFill>
                      <a:srgbClr val="000000"/>
                    </a:solidFill>
                    <a:latin typeface="Calibri"/>
                    <a:ea typeface="Calibri"/>
                    <a:cs typeface="Calibri"/>
                    <a:sym typeface="Calibri"/>
                  </a:rPr>
                  <a:t>Additive manufacturing of tissues and organs</a:t>
                </a:r>
                <a:r>
                  <a:rPr lang="fr-FR" sz="2000" b="0" i="0" u="none" strike="noStrike" cap="none">
                    <a:solidFill>
                      <a:srgbClr val="000000"/>
                    </a:solidFill>
                    <a:latin typeface="Calibri"/>
                    <a:ea typeface="Calibri"/>
                    <a:cs typeface="Calibri"/>
                    <a:sym typeface="Calibri"/>
                  </a:rPr>
                  <a:t>.</a:t>
                </a:r>
                <a:r>
                  <a:rPr lang="fr-FR" sz="1400" b="0" i="0" u="none" strike="noStrike" cap="none">
                    <a:solidFill>
                      <a:srgbClr val="000000"/>
                    </a:solidFill>
                    <a:latin typeface="Calibri"/>
                    <a:ea typeface="Calibri"/>
                    <a:cs typeface="Calibri"/>
                    <a:sym typeface="Calibri"/>
                  </a:rPr>
                  <a:t> </a:t>
                </a:r>
                <a:r>
                  <a:rPr lang="fr-FR" sz="1400" b="0" i="1" u="none" strike="noStrike" cap="none">
                    <a:solidFill>
                      <a:srgbClr val="000000"/>
                    </a:solidFill>
                    <a:latin typeface="Calibri"/>
                    <a:ea typeface="Calibri"/>
                    <a:cs typeface="Calibri"/>
                    <a:sym typeface="Calibri"/>
                  </a:rPr>
                  <a:t>Progress in Polymer Science</a:t>
                </a:r>
                <a:r>
                  <a:rPr lang="fr-FR" sz="1400" b="0" i="0" u="none" strike="noStrike" cap="none">
                    <a:solidFill>
                      <a:srgbClr val="000000"/>
                    </a:solidFill>
                    <a:latin typeface="Calibri"/>
                    <a:ea typeface="Calibri"/>
                    <a:cs typeface="Calibri"/>
                    <a:sym typeface="Calibri"/>
                  </a:rPr>
                  <a:t>, </a:t>
                </a:r>
                <a:r>
                  <a:rPr lang="fr-FR" sz="1400" b="0" i="1" u="none" strike="noStrike" cap="none">
                    <a:solidFill>
                      <a:srgbClr val="000000"/>
                    </a:solidFill>
                    <a:latin typeface="Calibri"/>
                    <a:ea typeface="Calibri"/>
                    <a:cs typeface="Calibri"/>
                    <a:sym typeface="Calibri"/>
                  </a:rPr>
                  <a:t>37</a:t>
                </a:r>
                <a:r>
                  <a:rPr lang="fr-FR" sz="1400" b="0" i="0" u="none" strike="noStrike" cap="none">
                    <a:solidFill>
                      <a:srgbClr val="000000"/>
                    </a:solidFill>
                    <a:latin typeface="Calibri"/>
                    <a:ea typeface="Calibri"/>
                    <a:cs typeface="Calibri"/>
                    <a:sym typeface="Calibri"/>
                  </a:rPr>
                  <a:t>(8), 1079–1104. </a:t>
                </a:r>
                <a:endParaRPr sz="1400" b="0" i="0" u="none" strike="noStrike" cap="none">
                  <a:solidFill>
                    <a:srgbClr val="000000"/>
                  </a:solidFill>
                  <a:latin typeface="Arial"/>
                  <a:ea typeface="Arial"/>
                  <a:cs typeface="Arial"/>
                  <a:sym typeface="Arial"/>
                </a:endParaRPr>
              </a:p>
            </p:txBody>
          </p:sp>
        </p:grpSp>
        <p:grpSp>
          <p:nvGrpSpPr>
            <p:cNvPr id="1016" name="Google Shape;1016;p26"/>
            <p:cNvGrpSpPr/>
            <p:nvPr/>
          </p:nvGrpSpPr>
          <p:grpSpPr>
            <a:xfrm>
              <a:off x="14029763" y="7069327"/>
              <a:ext cx="5134536" cy="5217927"/>
              <a:chOff x="0" y="12445"/>
              <a:chExt cx="5134534" cy="5217926"/>
            </a:xfrm>
          </p:grpSpPr>
          <p:pic>
            <p:nvPicPr>
              <p:cNvPr id="1017" name="Google Shape;1017;p26" descr="Fashion.jpg"/>
              <p:cNvPicPr preferRelativeResize="0"/>
              <p:nvPr/>
            </p:nvPicPr>
            <p:blipFill rotWithShape="1">
              <a:blip r:embed="rId6">
                <a:alphaModFix/>
              </a:blip>
              <a:srcRect/>
              <a:stretch/>
            </p:blipFill>
            <p:spPr>
              <a:xfrm>
                <a:off x="0" y="12445"/>
                <a:ext cx="2092750" cy="5217926"/>
              </a:xfrm>
              <a:prstGeom prst="rect">
                <a:avLst/>
              </a:prstGeom>
              <a:noFill/>
              <a:ln>
                <a:noFill/>
              </a:ln>
            </p:spPr>
          </p:pic>
          <p:pic>
            <p:nvPicPr>
              <p:cNvPr id="1018" name="Google Shape;1018;p26" descr="Fashion2.jpg"/>
              <p:cNvPicPr preferRelativeResize="0"/>
              <p:nvPr/>
            </p:nvPicPr>
            <p:blipFill rotWithShape="1">
              <a:blip r:embed="rId7">
                <a:alphaModFix/>
              </a:blip>
              <a:srcRect/>
              <a:stretch/>
            </p:blipFill>
            <p:spPr>
              <a:xfrm>
                <a:off x="2145971" y="635000"/>
                <a:ext cx="2852929" cy="3602736"/>
              </a:xfrm>
              <a:prstGeom prst="rect">
                <a:avLst/>
              </a:prstGeom>
              <a:noFill/>
              <a:ln>
                <a:noFill/>
              </a:ln>
            </p:spPr>
          </p:pic>
          <p:sp>
            <p:nvSpPr>
              <p:cNvPr id="1019" name="Google Shape;1019;p26"/>
              <p:cNvSpPr txBox="1"/>
              <p:nvPr/>
            </p:nvSpPr>
            <p:spPr>
              <a:xfrm>
                <a:off x="2029385" y="4285588"/>
                <a:ext cx="3105149" cy="8305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fr-FR" sz="1400" b="0" i="0" u="none" strike="noStrike" cap="none">
                    <a:solidFill>
                      <a:srgbClr val="000000"/>
                    </a:solidFill>
                    <a:latin typeface="Calibri"/>
                    <a:ea typeface="Calibri"/>
                    <a:cs typeface="Calibri"/>
                    <a:sym typeface="Calibri"/>
                  </a:rPr>
                  <a:t>http://www.core77.com/posts/24243/digital-fabrication-and-fashion-intersect-at-paris-fashion-week-24243</a:t>
                </a:r>
                <a:endParaRPr sz="1400" b="0" i="0" u="none" strike="noStrike" cap="none">
                  <a:solidFill>
                    <a:srgbClr val="000000"/>
                  </a:solidFill>
                  <a:latin typeface="Arial"/>
                  <a:ea typeface="Arial"/>
                  <a:cs typeface="Arial"/>
                  <a:sym typeface="Arial"/>
                </a:endParaRPr>
              </a:p>
            </p:txBody>
          </p:sp>
        </p:grpSp>
        <p:grpSp>
          <p:nvGrpSpPr>
            <p:cNvPr id="1020" name="Google Shape;1020;p26"/>
            <p:cNvGrpSpPr/>
            <p:nvPr/>
          </p:nvGrpSpPr>
          <p:grpSpPr>
            <a:xfrm>
              <a:off x="4019548" y="6269473"/>
              <a:ext cx="5581651" cy="5303590"/>
              <a:chOff x="0" y="0"/>
              <a:chExt cx="5581650" cy="5303588"/>
            </a:xfrm>
          </p:grpSpPr>
          <p:pic>
            <p:nvPicPr>
              <p:cNvPr id="1021" name="Google Shape;1021;p26" descr="Dentristy.png"/>
              <p:cNvPicPr preferRelativeResize="0"/>
              <p:nvPr/>
            </p:nvPicPr>
            <p:blipFill rotWithShape="1">
              <a:blip r:embed="rId8">
                <a:alphaModFix/>
              </a:blip>
              <a:srcRect/>
              <a:stretch/>
            </p:blipFill>
            <p:spPr>
              <a:xfrm>
                <a:off x="365997" y="0"/>
                <a:ext cx="4220814" cy="5195219"/>
              </a:xfrm>
              <a:prstGeom prst="rect">
                <a:avLst/>
              </a:prstGeom>
              <a:noFill/>
              <a:ln>
                <a:noFill/>
              </a:ln>
            </p:spPr>
          </p:pic>
          <p:sp>
            <p:nvSpPr>
              <p:cNvPr id="1022" name="Google Shape;1022;p26"/>
              <p:cNvSpPr/>
              <p:nvPr/>
            </p:nvSpPr>
            <p:spPr>
              <a:xfrm>
                <a:off x="0" y="5303587"/>
                <a:ext cx="5581650"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fr-FR" sz="1400" b="0" i="0" u="none" strike="noStrike" cap="none">
                    <a:solidFill>
                      <a:srgbClr val="000000"/>
                    </a:solidFill>
                    <a:latin typeface="Calibri"/>
                    <a:ea typeface="Calibri"/>
                    <a:cs typeface="Calibri"/>
                    <a:sym typeface="Calibri"/>
                  </a:rPr>
                  <a:t>Thomas, D. J., Azmi, M. a. B. M., &amp; Tehrani, Z. (2014). </a:t>
                </a:r>
                <a:r>
                  <a:rPr lang="fr-FR" sz="2000" b="1" i="1" u="none" strike="noStrike" cap="none">
                    <a:solidFill>
                      <a:srgbClr val="000000"/>
                    </a:solidFill>
                    <a:latin typeface="Calibri"/>
                    <a:ea typeface="Calibri"/>
                    <a:cs typeface="Calibri"/>
                    <a:sym typeface="Calibri"/>
                  </a:rPr>
                  <a:t>3D additive manufacture of oral and maxillofacial surgical models for preoperative planning</a:t>
                </a:r>
                <a:r>
                  <a:rPr lang="fr-FR" sz="1400" b="0" i="0" u="none" strike="noStrike" cap="none">
                    <a:solidFill>
                      <a:srgbClr val="000000"/>
                    </a:solidFill>
                    <a:latin typeface="Calibri"/>
                    <a:ea typeface="Calibri"/>
                    <a:cs typeface="Calibri"/>
                    <a:sym typeface="Calibri"/>
                  </a:rPr>
                  <a:t>. </a:t>
                </a:r>
                <a:r>
                  <a:rPr lang="fr-FR" sz="1400" b="0" i="1" u="none" strike="noStrike" cap="none">
                    <a:solidFill>
                      <a:srgbClr val="000000"/>
                    </a:solidFill>
                    <a:latin typeface="Calibri"/>
                    <a:ea typeface="Calibri"/>
                    <a:cs typeface="Calibri"/>
                    <a:sym typeface="Calibri"/>
                  </a:rPr>
                  <a:t>The International Journal of Advanced Manufacturing Technology</a:t>
                </a:r>
                <a:r>
                  <a:rPr lang="fr-FR"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grpSp>
          <p:nvGrpSpPr>
            <p:cNvPr id="1023" name="Google Shape;1023;p26"/>
            <p:cNvGrpSpPr/>
            <p:nvPr/>
          </p:nvGrpSpPr>
          <p:grpSpPr>
            <a:xfrm>
              <a:off x="4602478" y="891361"/>
              <a:ext cx="5379723" cy="3517315"/>
              <a:chOff x="-1" y="0"/>
              <a:chExt cx="5379722" cy="3517311"/>
            </a:xfrm>
          </p:grpSpPr>
          <p:pic>
            <p:nvPicPr>
              <p:cNvPr id="1024" name="Google Shape;1024;p26" descr="Automotive.png"/>
              <p:cNvPicPr preferRelativeResize="0"/>
              <p:nvPr/>
            </p:nvPicPr>
            <p:blipFill rotWithShape="1">
              <a:blip r:embed="rId9">
                <a:alphaModFix/>
              </a:blip>
              <a:srcRect/>
              <a:stretch/>
            </p:blipFill>
            <p:spPr>
              <a:xfrm>
                <a:off x="88079" y="1533128"/>
                <a:ext cx="5253540" cy="1984183"/>
              </a:xfrm>
              <a:prstGeom prst="rect">
                <a:avLst/>
              </a:prstGeom>
              <a:noFill/>
              <a:ln>
                <a:noFill/>
              </a:ln>
            </p:spPr>
          </p:pic>
          <p:sp>
            <p:nvSpPr>
              <p:cNvPr id="1025" name="Google Shape;1025;p26"/>
              <p:cNvSpPr txBox="1"/>
              <p:nvPr/>
            </p:nvSpPr>
            <p:spPr>
              <a:xfrm>
                <a:off x="-1" y="0"/>
                <a:ext cx="5379722" cy="10337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fr-FR" sz="1600" b="0" i="0" u="none" strike="noStrike" cap="none">
                    <a:solidFill>
                      <a:srgbClr val="000000"/>
                    </a:solidFill>
                    <a:latin typeface="Calibri"/>
                    <a:ea typeface="Calibri"/>
                    <a:cs typeface="Calibri"/>
                    <a:sym typeface="Calibri"/>
                  </a:rPr>
                  <a:t>Guo, N., &amp; Leu, M. C. (2013). </a:t>
                </a:r>
                <a:r>
                  <a:rPr lang="fr-FR" sz="2000" b="1" i="1" u="none" strike="noStrike" cap="none">
                    <a:solidFill>
                      <a:srgbClr val="000000"/>
                    </a:solidFill>
                    <a:latin typeface="Calibri"/>
                    <a:ea typeface="Calibri"/>
                    <a:cs typeface="Calibri"/>
                    <a:sym typeface="Calibri"/>
                  </a:rPr>
                  <a:t>Additive manufacturing: technology, applications and research needs.</a:t>
                </a:r>
                <a:r>
                  <a:rPr lang="fr-FR" sz="2000" b="0" i="0" u="none" strike="noStrike" cap="none">
                    <a:solidFill>
                      <a:srgbClr val="000000"/>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Frontiers of Mechanical Engineering</a:t>
                </a:r>
                <a:r>
                  <a:rPr lang="fr-FR" sz="1600" b="0" i="0" u="none" strike="noStrike" cap="none">
                    <a:solidFill>
                      <a:srgbClr val="000000"/>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8</a:t>
                </a:r>
                <a:r>
                  <a:rPr lang="fr-FR" sz="1600" b="0" i="0" u="none" strike="noStrike" cap="none">
                    <a:solidFill>
                      <a:srgbClr val="000000"/>
                    </a:solidFill>
                    <a:latin typeface="Calibri"/>
                    <a:ea typeface="Calibri"/>
                    <a:cs typeface="Calibri"/>
                    <a:sym typeface="Calibri"/>
                  </a:rPr>
                  <a:t>(3), 215–243. </a:t>
                </a:r>
                <a:endParaRPr sz="1400" b="0" i="0" u="none" strike="noStrike" cap="none">
                  <a:solidFill>
                    <a:srgbClr val="000000"/>
                  </a:solidFill>
                  <a:latin typeface="Arial"/>
                  <a:ea typeface="Arial"/>
                  <a:cs typeface="Arial"/>
                  <a:sym typeface="Arial"/>
                </a:endParaRPr>
              </a:p>
            </p:txBody>
          </p:sp>
        </p:grpSp>
        <p:grpSp>
          <p:nvGrpSpPr>
            <p:cNvPr id="1026" name="Google Shape;1026;p26"/>
            <p:cNvGrpSpPr/>
            <p:nvPr/>
          </p:nvGrpSpPr>
          <p:grpSpPr>
            <a:xfrm>
              <a:off x="170712" y="6079978"/>
              <a:ext cx="3905250" cy="4924835"/>
              <a:chOff x="0" y="0"/>
              <a:chExt cx="3905249" cy="4924834"/>
            </a:xfrm>
          </p:grpSpPr>
          <p:pic>
            <p:nvPicPr>
              <p:cNvPr id="1027" name="Google Shape;1027;p26" descr="Educacion.png"/>
              <p:cNvPicPr preferRelativeResize="0"/>
              <p:nvPr/>
            </p:nvPicPr>
            <p:blipFill rotWithShape="1">
              <a:blip r:embed="rId10">
                <a:alphaModFix/>
              </a:blip>
              <a:srcRect/>
              <a:stretch/>
            </p:blipFill>
            <p:spPr>
              <a:xfrm>
                <a:off x="243446" y="0"/>
                <a:ext cx="3418356" cy="4636598"/>
              </a:xfrm>
              <a:prstGeom prst="rect">
                <a:avLst/>
              </a:prstGeom>
              <a:noFill/>
              <a:ln>
                <a:noFill/>
              </a:ln>
            </p:spPr>
          </p:pic>
          <p:sp>
            <p:nvSpPr>
              <p:cNvPr id="1028" name="Google Shape;1028;p26"/>
              <p:cNvSpPr/>
              <p:nvPr/>
            </p:nvSpPr>
            <p:spPr>
              <a:xfrm>
                <a:off x="0" y="4924833"/>
                <a:ext cx="3905249"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fr-FR" sz="1400" b="0" i="0" u="none" strike="noStrike" cap="none">
                    <a:solidFill>
                      <a:srgbClr val="000000"/>
                    </a:solidFill>
                    <a:latin typeface="Calibri"/>
                    <a:ea typeface="Calibri"/>
                    <a:cs typeface="Calibri"/>
                    <a:sym typeface="Calibri"/>
                  </a:rPr>
                  <a:t>Kostakis, V., Niaros, V., &amp; Giotitsas, C. (2014). </a:t>
                </a:r>
                <a:r>
                  <a:rPr lang="fr-FR" sz="2000" b="1" i="0" u="none" strike="noStrike" cap="none">
                    <a:solidFill>
                      <a:srgbClr val="000000"/>
                    </a:solidFill>
                    <a:latin typeface="Calibri"/>
                    <a:ea typeface="Calibri"/>
                    <a:cs typeface="Calibri"/>
                    <a:sym typeface="Calibri"/>
                  </a:rPr>
                  <a:t>Open source 3D printing as a means of learning: An educational experiment in two high schools in Greece</a:t>
                </a:r>
                <a:r>
                  <a:rPr lang="fr-FR" sz="1400" b="0" i="0" u="none" strike="noStrike" cap="none">
                    <a:solidFill>
                      <a:srgbClr val="000000"/>
                    </a:solidFill>
                    <a:latin typeface="Calibri"/>
                    <a:ea typeface="Calibri"/>
                    <a:cs typeface="Calibri"/>
                    <a:sym typeface="Calibri"/>
                  </a:rPr>
                  <a:t>. </a:t>
                </a:r>
                <a:r>
                  <a:rPr lang="fr-FR" sz="1400" b="0" i="1" u="none" strike="noStrike" cap="none">
                    <a:solidFill>
                      <a:srgbClr val="000000"/>
                    </a:solidFill>
                    <a:latin typeface="Calibri"/>
                    <a:ea typeface="Calibri"/>
                    <a:cs typeface="Calibri"/>
                    <a:sym typeface="Calibri"/>
                  </a:rPr>
                  <a:t>Telematics and Informatics</a:t>
                </a:r>
                <a:r>
                  <a:rPr lang="fr-FR" sz="1400" b="0" i="0" u="none" strike="noStrike" cap="none">
                    <a:solidFill>
                      <a:srgbClr val="000000"/>
                    </a:solidFill>
                    <a:latin typeface="Calibri"/>
                    <a:ea typeface="Calibri"/>
                    <a:cs typeface="Calibri"/>
                    <a:sym typeface="Calibri"/>
                  </a:rPr>
                  <a:t>, 1–11. </a:t>
                </a:r>
                <a:endParaRPr sz="1400" b="0" i="0" u="none" strike="noStrike" cap="none">
                  <a:solidFill>
                    <a:srgbClr val="000000"/>
                  </a:solidFill>
                  <a:latin typeface="Arial"/>
                  <a:ea typeface="Arial"/>
                  <a:cs typeface="Arial"/>
                  <a:sym typeface="Arial"/>
                </a:endParaRPr>
              </a:p>
            </p:txBody>
          </p:sp>
        </p:grpSp>
        <p:grpSp>
          <p:nvGrpSpPr>
            <p:cNvPr id="1029" name="Google Shape;1029;p26"/>
            <p:cNvGrpSpPr/>
            <p:nvPr/>
          </p:nvGrpSpPr>
          <p:grpSpPr>
            <a:xfrm>
              <a:off x="9715500" y="7389836"/>
              <a:ext cx="3044192" cy="5326430"/>
              <a:chOff x="0" y="0"/>
              <a:chExt cx="3044190" cy="5326430"/>
            </a:xfrm>
          </p:grpSpPr>
          <p:pic>
            <p:nvPicPr>
              <p:cNvPr id="1030" name="Google Shape;1030;p26" descr="chase me.png"/>
              <p:cNvPicPr preferRelativeResize="0"/>
              <p:nvPr/>
            </p:nvPicPr>
            <p:blipFill rotWithShape="1">
              <a:blip r:embed="rId11">
                <a:alphaModFix/>
              </a:blip>
              <a:srcRect/>
              <a:stretch/>
            </p:blipFill>
            <p:spPr>
              <a:xfrm>
                <a:off x="171" y="0"/>
                <a:ext cx="3043689" cy="1615185"/>
              </a:xfrm>
              <a:prstGeom prst="rect">
                <a:avLst/>
              </a:prstGeom>
              <a:noFill/>
              <a:ln>
                <a:noFill/>
              </a:ln>
            </p:spPr>
          </p:pic>
          <p:pic>
            <p:nvPicPr>
              <p:cNvPr id="1031" name="Google Shape;1031;p26" descr="Art.jpg"/>
              <p:cNvPicPr preferRelativeResize="0"/>
              <p:nvPr/>
            </p:nvPicPr>
            <p:blipFill rotWithShape="1">
              <a:blip r:embed="rId12">
                <a:alphaModFix/>
              </a:blip>
              <a:srcRect t="12765" b="14767"/>
              <a:stretch/>
            </p:blipFill>
            <p:spPr>
              <a:xfrm>
                <a:off x="0" y="1649779"/>
                <a:ext cx="3044190" cy="3676651"/>
              </a:xfrm>
              <a:prstGeom prst="rect">
                <a:avLst/>
              </a:prstGeom>
              <a:noFill/>
              <a:ln>
                <a:noFill/>
              </a:ln>
            </p:spPr>
          </p:pic>
        </p:grpSp>
        <p:grpSp>
          <p:nvGrpSpPr>
            <p:cNvPr id="1032" name="Google Shape;1032;p26"/>
            <p:cNvGrpSpPr/>
            <p:nvPr/>
          </p:nvGrpSpPr>
          <p:grpSpPr>
            <a:xfrm>
              <a:off x="20302562" y="7308849"/>
              <a:ext cx="3605190" cy="5422902"/>
              <a:chOff x="0" y="0"/>
              <a:chExt cx="3605189" cy="5422900"/>
            </a:xfrm>
          </p:grpSpPr>
          <p:pic>
            <p:nvPicPr>
              <p:cNvPr id="1033" name="Google Shape;1033;p26" descr="Sex toys.png"/>
              <p:cNvPicPr preferRelativeResize="0"/>
              <p:nvPr/>
            </p:nvPicPr>
            <p:blipFill rotWithShape="1">
              <a:blip r:embed="rId13">
                <a:alphaModFix/>
              </a:blip>
              <a:srcRect/>
              <a:stretch/>
            </p:blipFill>
            <p:spPr>
              <a:xfrm>
                <a:off x="0" y="0"/>
                <a:ext cx="3605189" cy="2782265"/>
              </a:xfrm>
              <a:prstGeom prst="rect">
                <a:avLst/>
              </a:prstGeom>
              <a:noFill/>
              <a:ln>
                <a:noFill/>
              </a:ln>
            </p:spPr>
          </p:pic>
          <p:pic>
            <p:nvPicPr>
              <p:cNvPr id="1034" name="Google Shape;1034;p26" descr="chocolate.jpg"/>
              <p:cNvPicPr preferRelativeResize="0"/>
              <p:nvPr/>
            </p:nvPicPr>
            <p:blipFill rotWithShape="1">
              <a:blip r:embed="rId14">
                <a:alphaModFix/>
              </a:blip>
              <a:srcRect/>
              <a:stretch/>
            </p:blipFill>
            <p:spPr>
              <a:xfrm>
                <a:off x="74586" y="2774947"/>
                <a:ext cx="3530603" cy="2647953"/>
              </a:xfrm>
              <a:prstGeom prst="rect">
                <a:avLst/>
              </a:prstGeom>
              <a:noFill/>
              <a:ln>
                <a:noFill/>
              </a:ln>
            </p:spPr>
          </p:pic>
        </p:grpSp>
      </p:grpSp>
      <p:grpSp>
        <p:nvGrpSpPr>
          <p:cNvPr id="1035" name="Google Shape;1035;p26"/>
          <p:cNvGrpSpPr/>
          <p:nvPr/>
        </p:nvGrpSpPr>
        <p:grpSpPr>
          <a:xfrm>
            <a:off x="-62361" y="5623585"/>
            <a:ext cx="24508723" cy="1585270"/>
            <a:chOff x="0" y="0"/>
            <a:chExt cx="24508722" cy="1585269"/>
          </a:xfrm>
        </p:grpSpPr>
        <p:sp>
          <p:nvSpPr>
            <p:cNvPr id="1036" name="Google Shape;1036;p26"/>
            <p:cNvSpPr/>
            <p:nvPr/>
          </p:nvSpPr>
          <p:spPr>
            <a:xfrm>
              <a:off x="0" y="0"/>
              <a:ext cx="24508722" cy="1585269"/>
            </a:xfrm>
            <a:prstGeom prst="rect">
              <a:avLst/>
            </a:prstGeom>
            <a:gradFill>
              <a:gsLst>
                <a:gs pos="0">
                  <a:srgbClr val="55C1FF"/>
                </a:gs>
                <a:gs pos="100000">
                  <a:srgbClr val="025699"/>
                </a:gs>
              </a:gsLst>
              <a:lin ang="5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037" name="Google Shape;1037;p26"/>
            <p:cNvSpPr txBox="1"/>
            <p:nvPr/>
          </p:nvSpPr>
          <p:spPr>
            <a:xfrm>
              <a:off x="5974010" y="125884"/>
              <a:ext cx="12560704" cy="1333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What can we do with AM?</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41"/>
        <p:cNvGrpSpPr/>
        <p:nvPr/>
      </p:nvGrpSpPr>
      <p:grpSpPr>
        <a:xfrm>
          <a:off x="0" y="0"/>
          <a:ext cx="0" cy="0"/>
          <a:chOff x="0" y="0"/>
          <a:chExt cx="0" cy="0"/>
        </a:xfrm>
      </p:grpSpPr>
      <p:pic>
        <p:nvPicPr>
          <p:cNvPr id="1042" name="Google Shape;1042;p27" descr="factories at home.jpg"/>
          <p:cNvPicPr preferRelativeResize="0"/>
          <p:nvPr/>
        </p:nvPicPr>
        <p:blipFill rotWithShape="1">
          <a:blip r:embed="rId4">
            <a:alphaModFix/>
          </a:blip>
          <a:srcRect/>
          <a:stretch/>
        </p:blipFill>
        <p:spPr>
          <a:xfrm>
            <a:off x="12431031" y="2497333"/>
            <a:ext cx="6418746" cy="3960001"/>
          </a:xfrm>
          <a:prstGeom prst="rect">
            <a:avLst/>
          </a:prstGeom>
          <a:noFill/>
          <a:ln>
            <a:noFill/>
          </a:ln>
        </p:spPr>
      </p:pic>
      <p:sp>
        <p:nvSpPr>
          <p:cNvPr id="1043" name="Google Shape;1043;p27"/>
          <p:cNvSpPr/>
          <p:nvPr/>
        </p:nvSpPr>
        <p:spPr>
          <a:xfrm>
            <a:off x="12192001" y="6524804"/>
            <a:ext cx="5400001" cy="666392"/>
          </a:xfrm>
          <a:prstGeom prst="rect">
            <a:avLst/>
          </a:prstGeom>
          <a:solidFill>
            <a:srgbClr val="0256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Desktop factories at home</a:t>
            </a:r>
            <a:endParaRPr sz="1400" b="0" i="0" u="none" strike="noStrike" cap="none">
              <a:solidFill>
                <a:srgbClr val="000000"/>
              </a:solidFill>
              <a:latin typeface="Arial"/>
              <a:ea typeface="Arial"/>
              <a:cs typeface="Arial"/>
              <a:sym typeface="Arial"/>
            </a:endParaRPr>
          </a:p>
        </p:txBody>
      </p:sp>
      <p:sp>
        <p:nvSpPr>
          <p:cNvPr id="1044" name="Google Shape;1044;p27"/>
          <p:cNvSpPr txBox="1"/>
          <p:nvPr/>
        </p:nvSpPr>
        <p:spPr>
          <a:xfrm>
            <a:off x="19005323" y="1815549"/>
            <a:ext cx="5400001" cy="369214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Appropiation of technology</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Manufacturing / Recycling at home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3DP impact in education, childhood and family life.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Bussiness models and Intellectual Property (IP)</a:t>
            </a:r>
            <a:endParaRPr sz="1400" b="0" i="0" u="none" strike="noStrike" cap="none">
              <a:solidFill>
                <a:srgbClr val="000000"/>
              </a:solidFill>
              <a:latin typeface="Arial"/>
              <a:ea typeface="Arial"/>
              <a:cs typeface="Arial"/>
              <a:sym typeface="Arial"/>
            </a:endParaRPr>
          </a:p>
        </p:txBody>
      </p:sp>
      <p:sp>
        <p:nvSpPr>
          <p:cNvPr id="1045" name="Google Shape;1045;p27"/>
          <p:cNvSpPr/>
          <p:nvPr/>
        </p:nvSpPr>
        <p:spPr>
          <a:xfrm>
            <a:off x="6651359" y="7258666"/>
            <a:ext cx="5400002" cy="666392"/>
          </a:xfrm>
          <a:prstGeom prst="rect">
            <a:avLst/>
          </a:prstGeom>
          <a:solidFill>
            <a:srgbClr val="0256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Community crafts</a:t>
            </a:r>
            <a:endParaRPr sz="1400" b="0" i="0" u="none" strike="noStrike" cap="none">
              <a:solidFill>
                <a:srgbClr val="000000"/>
              </a:solidFill>
              <a:latin typeface="Arial"/>
              <a:ea typeface="Arial"/>
              <a:cs typeface="Arial"/>
              <a:sym typeface="Arial"/>
            </a:endParaRPr>
          </a:p>
        </p:txBody>
      </p:sp>
      <p:sp>
        <p:nvSpPr>
          <p:cNvPr id="1046" name="Google Shape;1046;p27"/>
          <p:cNvSpPr txBox="1"/>
          <p:nvPr/>
        </p:nvSpPr>
        <p:spPr>
          <a:xfrm>
            <a:off x="247320" y="7983601"/>
            <a:ext cx="6246004" cy="318414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Co-production and collaboration in places of  </a:t>
            </a:r>
            <a:r>
              <a:rPr lang="fr-FR" sz="2600" b="0" i="0" u="sng" strike="noStrike" cap="none">
                <a:solidFill>
                  <a:srgbClr val="000000"/>
                </a:solidFill>
                <a:latin typeface="EB Garamond"/>
                <a:ea typeface="EB Garamond"/>
                <a:cs typeface="EB Garamond"/>
                <a:sym typeface="EB Garamond"/>
              </a:rPr>
              <a:t>low corporate influence</a:t>
            </a:r>
            <a:r>
              <a:rPr lang="fr-FR" sz="2600" b="0" i="0" u="none" strike="noStrike" cap="none">
                <a:solidFill>
                  <a:srgbClr val="000000"/>
                </a:solidFill>
                <a:latin typeface="EB Garamond"/>
                <a:ea typeface="EB Garamond"/>
                <a:cs typeface="EB Garamond"/>
                <a:sym typeface="EB Garamond"/>
              </a:rPr>
              <a:t> (libraries, museums, galleries)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The role of mediators and middle-people is paramount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3DP as a tmeans for Social experimentation / Interaction</a:t>
            </a:r>
            <a:endParaRPr sz="1400" b="0" i="0" u="none" strike="noStrike" cap="none">
              <a:solidFill>
                <a:srgbClr val="000000"/>
              </a:solidFill>
              <a:latin typeface="Arial"/>
              <a:ea typeface="Arial"/>
              <a:cs typeface="Arial"/>
              <a:sym typeface="Arial"/>
            </a:endParaRPr>
          </a:p>
        </p:txBody>
      </p:sp>
      <p:pic>
        <p:nvPicPr>
          <p:cNvPr id="1047" name="Google Shape;1047;p27" descr="COmmunity crafts.jpg"/>
          <p:cNvPicPr preferRelativeResize="0"/>
          <p:nvPr/>
        </p:nvPicPr>
        <p:blipFill rotWithShape="1">
          <a:blip r:embed="rId5">
            <a:alphaModFix/>
          </a:blip>
          <a:srcRect/>
          <a:stretch/>
        </p:blipFill>
        <p:spPr>
          <a:xfrm>
            <a:off x="6711361" y="8357672"/>
            <a:ext cx="5279998" cy="3960001"/>
          </a:xfrm>
          <a:prstGeom prst="rect">
            <a:avLst/>
          </a:prstGeom>
          <a:noFill/>
          <a:ln>
            <a:noFill/>
          </a:ln>
        </p:spPr>
      </p:pic>
      <p:grpSp>
        <p:nvGrpSpPr>
          <p:cNvPr id="1048" name="Google Shape;1048;p27"/>
          <p:cNvGrpSpPr/>
          <p:nvPr/>
        </p:nvGrpSpPr>
        <p:grpSpPr>
          <a:xfrm>
            <a:off x="6811955" y="3217333"/>
            <a:ext cx="5078810" cy="3240002"/>
            <a:chOff x="0" y="0"/>
            <a:chExt cx="5078809" cy="3240001"/>
          </a:xfrm>
        </p:grpSpPr>
        <p:pic>
          <p:nvPicPr>
            <p:cNvPr id="1049" name="Google Shape;1049;p27" descr="Localized manufacture.PNG"/>
            <p:cNvPicPr preferRelativeResize="0"/>
            <p:nvPr/>
          </p:nvPicPr>
          <p:blipFill rotWithShape="1">
            <a:blip r:embed="rId6">
              <a:alphaModFix/>
            </a:blip>
            <a:srcRect/>
            <a:stretch/>
          </p:blipFill>
          <p:spPr>
            <a:xfrm>
              <a:off x="2427548" y="0"/>
              <a:ext cx="2651261" cy="3240001"/>
            </a:xfrm>
            <a:prstGeom prst="rect">
              <a:avLst/>
            </a:prstGeom>
            <a:noFill/>
            <a:ln>
              <a:noFill/>
            </a:ln>
          </p:spPr>
        </p:pic>
        <p:pic>
          <p:nvPicPr>
            <p:cNvPr id="1050" name="Google Shape;1050;p27" descr="Localized manufacture 2.JPG"/>
            <p:cNvPicPr preferRelativeResize="0"/>
            <p:nvPr/>
          </p:nvPicPr>
          <p:blipFill rotWithShape="1">
            <a:blip r:embed="rId7">
              <a:alphaModFix/>
            </a:blip>
            <a:srcRect/>
            <a:stretch/>
          </p:blipFill>
          <p:spPr>
            <a:xfrm>
              <a:off x="0" y="0"/>
              <a:ext cx="2430000" cy="3240001"/>
            </a:xfrm>
            <a:prstGeom prst="rect">
              <a:avLst/>
            </a:prstGeom>
            <a:noFill/>
            <a:ln>
              <a:noFill/>
            </a:ln>
          </p:spPr>
        </p:pic>
      </p:grpSp>
      <p:sp>
        <p:nvSpPr>
          <p:cNvPr id="1051" name="Google Shape;1051;p27"/>
          <p:cNvSpPr/>
          <p:nvPr/>
        </p:nvSpPr>
        <p:spPr>
          <a:xfrm>
            <a:off x="6651359" y="6524804"/>
            <a:ext cx="5400002" cy="666392"/>
          </a:xfrm>
          <a:prstGeom prst="rect">
            <a:avLst/>
          </a:prstGeom>
          <a:solidFill>
            <a:srgbClr val="0256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Localized Manufacture</a:t>
            </a:r>
            <a:endParaRPr sz="1400" b="0" i="0" u="none" strike="noStrike" cap="none">
              <a:solidFill>
                <a:srgbClr val="000000"/>
              </a:solidFill>
              <a:latin typeface="Arial"/>
              <a:ea typeface="Arial"/>
              <a:cs typeface="Arial"/>
              <a:sym typeface="Arial"/>
            </a:endParaRPr>
          </a:p>
        </p:txBody>
      </p:sp>
      <p:sp>
        <p:nvSpPr>
          <p:cNvPr id="1052" name="Google Shape;1052;p27"/>
          <p:cNvSpPr txBox="1"/>
          <p:nvPr/>
        </p:nvSpPr>
        <p:spPr>
          <a:xfrm>
            <a:off x="982321" y="2885261"/>
            <a:ext cx="3657601" cy="318414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Development of 3DP  retailers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corporatized free market (High competition)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Peer producers in the design process, (Individual expression)</a:t>
            </a:r>
            <a:endParaRPr sz="1400" b="0" i="0" u="none" strike="noStrike" cap="none">
              <a:solidFill>
                <a:srgbClr val="000000"/>
              </a:solidFill>
              <a:latin typeface="Arial"/>
              <a:ea typeface="Arial"/>
              <a:cs typeface="Arial"/>
              <a:sym typeface="Arial"/>
            </a:endParaRPr>
          </a:p>
        </p:txBody>
      </p:sp>
      <p:sp>
        <p:nvSpPr>
          <p:cNvPr id="1053" name="Google Shape;1053;p27"/>
          <p:cNvSpPr/>
          <p:nvPr/>
        </p:nvSpPr>
        <p:spPr>
          <a:xfrm>
            <a:off x="12192001" y="7258666"/>
            <a:ext cx="5400001" cy="666392"/>
          </a:xfrm>
          <a:prstGeom prst="rect">
            <a:avLst/>
          </a:prstGeom>
          <a:solidFill>
            <a:srgbClr val="0256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Only prototyping</a:t>
            </a:r>
            <a:endParaRPr sz="1400" b="0" i="0" u="none" strike="noStrike" cap="none">
              <a:solidFill>
                <a:srgbClr val="000000"/>
              </a:solidFill>
              <a:latin typeface="Arial"/>
              <a:ea typeface="Arial"/>
              <a:cs typeface="Arial"/>
              <a:sym typeface="Arial"/>
            </a:endParaRPr>
          </a:p>
        </p:txBody>
      </p:sp>
      <p:pic>
        <p:nvPicPr>
          <p:cNvPr id="1054" name="Google Shape;1054;p27" descr="only prototyping.gif"/>
          <p:cNvPicPr preferRelativeResize="0"/>
          <p:nvPr/>
        </p:nvPicPr>
        <p:blipFill rotWithShape="1">
          <a:blip r:embed="rId8">
            <a:alphaModFix/>
          </a:blip>
          <a:srcRect/>
          <a:stretch/>
        </p:blipFill>
        <p:spPr>
          <a:xfrm>
            <a:off x="12456716" y="8357672"/>
            <a:ext cx="5475131" cy="3960001"/>
          </a:xfrm>
          <a:prstGeom prst="rect">
            <a:avLst/>
          </a:prstGeom>
          <a:noFill/>
          <a:ln>
            <a:noFill/>
          </a:ln>
        </p:spPr>
      </p:pic>
      <p:sp>
        <p:nvSpPr>
          <p:cNvPr id="1055" name="Google Shape;1055;p27"/>
          <p:cNvSpPr txBox="1"/>
          <p:nvPr/>
        </p:nvSpPr>
        <p:spPr>
          <a:xfrm>
            <a:off x="18397204" y="8745601"/>
            <a:ext cx="6097923" cy="318414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Low engagement on the individual level the reliability and intuitiveness of the technology plays just as an important role in its adoption as the products it might enable.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3000"/>
              <a:buFont typeface="EB Garamond"/>
              <a:buNone/>
            </a:pPr>
            <a:endParaRPr sz="3000" b="1" i="0" u="none" strike="noStrike" cap="none">
              <a:solidFill>
                <a:srgbClr val="000000"/>
              </a:solidFill>
              <a:latin typeface="Helvetica Neue"/>
              <a:ea typeface="Helvetica Neue"/>
              <a:cs typeface="Helvetica Neue"/>
              <a:sym typeface="Helvetica Neue"/>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Importance of  Society’s confidence in the technology (“black swans”)</a:t>
            </a:r>
            <a:endParaRPr sz="1400" b="0" i="0" u="none" strike="noStrike" cap="none">
              <a:solidFill>
                <a:srgbClr val="000000"/>
              </a:solidFill>
              <a:latin typeface="Arial"/>
              <a:ea typeface="Arial"/>
              <a:cs typeface="Arial"/>
              <a:sym typeface="Arial"/>
            </a:endParaRPr>
          </a:p>
        </p:txBody>
      </p:sp>
      <p:sp>
        <p:nvSpPr>
          <p:cNvPr id="1056" name="Google Shape;1056;p27"/>
          <p:cNvSpPr txBox="1"/>
          <p:nvPr/>
        </p:nvSpPr>
        <p:spPr>
          <a:xfrm>
            <a:off x="21082000" y="13223558"/>
            <a:ext cx="3302000" cy="4876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fr-FR" sz="2000" b="0" i="0" u="none" strike="noStrike" cap="none">
                <a:solidFill>
                  <a:srgbClr val="000000"/>
                </a:solidFill>
                <a:latin typeface="Calibri"/>
                <a:ea typeface="Calibri"/>
                <a:cs typeface="Calibri"/>
                <a:sym typeface="Calibri"/>
              </a:rPr>
              <a:t>(Birtchnell and Urry , 2013)</a:t>
            </a:r>
            <a:endParaRPr sz="1400" b="0" i="0" u="none" strike="noStrike" cap="none">
              <a:solidFill>
                <a:srgbClr val="000000"/>
              </a:solidFill>
              <a:latin typeface="Arial"/>
              <a:ea typeface="Arial"/>
              <a:cs typeface="Arial"/>
              <a:sym typeface="Arial"/>
            </a:endParaRPr>
          </a:p>
        </p:txBody>
      </p:sp>
      <p:sp>
        <p:nvSpPr>
          <p:cNvPr id="1057" name="Google Shape;1057;p27"/>
          <p:cNvSpPr txBox="1">
            <a:spLocks noGrp="1"/>
          </p:cNvSpPr>
          <p:nvPr>
            <p:ph type="title" idx="4294967295"/>
          </p:nvPr>
        </p:nvSpPr>
        <p:spPr>
          <a:xfrm>
            <a:off x="-14431" y="-29120"/>
            <a:ext cx="24384001" cy="1247021"/>
          </a:xfrm>
          <a:prstGeom prst="rect">
            <a:avLst/>
          </a:prstGeom>
          <a:solidFill>
            <a:srgbClr val="025699"/>
          </a:solidFill>
          <a:ln>
            <a:noFill/>
          </a:ln>
        </p:spPr>
        <p:txBody>
          <a:bodyPr spcFirstLastPara="1" wrap="square" lIns="50800" tIns="50800" rIns="50800" bIns="50800" anchor="ctr" anchorCtr="0">
            <a:normAutofit fontScale="90000"/>
          </a:bodyPr>
          <a:lstStyle/>
          <a:p>
            <a:pPr marL="0" lvl="0" indent="0" algn="ctr" rtl="0">
              <a:lnSpc>
                <a:spcPct val="100000"/>
              </a:lnSpc>
              <a:spcBef>
                <a:spcPts val="0"/>
              </a:spcBef>
              <a:spcAft>
                <a:spcPts val="0"/>
              </a:spcAft>
              <a:buClr>
                <a:srgbClr val="FFFFFF"/>
              </a:buClr>
              <a:buSzPct val="100000"/>
              <a:buFont typeface="Georgia"/>
              <a:buNone/>
            </a:pPr>
            <a:r>
              <a:rPr lang="fr-FR" sz="7905">
                <a:solidFill>
                  <a:srgbClr val="FFFFFF"/>
                </a:solidFill>
                <a:latin typeface="Georgia"/>
                <a:ea typeface="Georgia"/>
                <a:cs typeface="Georgia"/>
                <a:sym typeface="Georgia"/>
              </a:rPr>
              <a:t>Future of AM</a:t>
            </a:r>
            <a:endParaRPr/>
          </a:p>
        </p:txBody>
      </p:sp>
      <p:pic>
        <p:nvPicPr>
          <p:cNvPr id="1058" name="Google Shape;1058;p27" descr="Rectangle Rectangle"/>
          <p:cNvPicPr preferRelativeResize="0"/>
          <p:nvPr/>
        </p:nvPicPr>
        <p:blipFill rotWithShape="1">
          <a:blip r:embed="rId9">
            <a:alphaModFix/>
          </a:blip>
          <a:srcRect/>
          <a:stretch/>
        </p:blipFill>
        <p:spPr>
          <a:xfrm>
            <a:off x="-42861" y="7258666"/>
            <a:ext cx="12183017" cy="6448480"/>
          </a:xfrm>
          <a:prstGeom prst="rect">
            <a:avLst/>
          </a:prstGeom>
          <a:noFill/>
          <a:ln>
            <a:noFill/>
          </a:ln>
        </p:spPr>
      </p:pic>
      <p:pic>
        <p:nvPicPr>
          <p:cNvPr id="1059" name="Google Shape;1059;p27" descr="FabLab.png"/>
          <p:cNvPicPr preferRelativeResize="0"/>
          <p:nvPr/>
        </p:nvPicPr>
        <p:blipFill rotWithShape="1">
          <a:blip r:embed="rId10">
            <a:alphaModFix/>
          </a:blip>
          <a:srcRect/>
          <a:stretch/>
        </p:blipFill>
        <p:spPr>
          <a:xfrm>
            <a:off x="2942581" y="11419056"/>
            <a:ext cx="1474306" cy="1768127"/>
          </a:xfrm>
          <a:prstGeom prst="rect">
            <a:avLst/>
          </a:prstGeom>
          <a:noFill/>
          <a:ln>
            <a:noFill/>
          </a:ln>
        </p:spPr>
      </p:pic>
      <p:pic>
        <p:nvPicPr>
          <p:cNvPr id="1060" name="Google Shape;1060;p27" descr="Hackerspaces.png"/>
          <p:cNvPicPr preferRelativeResize="0"/>
          <p:nvPr/>
        </p:nvPicPr>
        <p:blipFill rotWithShape="1">
          <a:blip r:embed="rId11">
            <a:alphaModFix/>
          </a:blip>
          <a:srcRect/>
          <a:stretch/>
        </p:blipFill>
        <p:spPr>
          <a:xfrm>
            <a:off x="137978" y="11514209"/>
            <a:ext cx="2572922" cy="1577820"/>
          </a:xfrm>
          <a:prstGeom prst="rect">
            <a:avLst/>
          </a:prstGeom>
          <a:noFill/>
          <a:ln>
            <a:noFill/>
          </a:ln>
        </p:spPr>
      </p:pic>
      <p:pic>
        <p:nvPicPr>
          <p:cNvPr id="1061" name="Google Shape;1061;p27" descr="Makerspace.png"/>
          <p:cNvPicPr preferRelativeResize="0"/>
          <p:nvPr/>
        </p:nvPicPr>
        <p:blipFill rotWithShape="1">
          <a:blip r:embed="rId12">
            <a:alphaModFix/>
          </a:blip>
          <a:srcRect/>
          <a:stretch/>
        </p:blipFill>
        <p:spPr>
          <a:xfrm>
            <a:off x="4753247" y="11509369"/>
            <a:ext cx="2590801" cy="1587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065"/>
        <p:cNvGrpSpPr/>
        <p:nvPr/>
      </p:nvGrpSpPr>
      <p:grpSpPr>
        <a:xfrm>
          <a:off x="0" y="0"/>
          <a:ext cx="0" cy="0"/>
          <a:chOff x="0" y="0"/>
          <a:chExt cx="0" cy="0"/>
        </a:xfrm>
      </p:grpSpPr>
      <p:pic>
        <p:nvPicPr>
          <p:cNvPr id="1066" name="Google Shape;1066;p28" descr="USA.png"/>
          <p:cNvPicPr preferRelativeResize="0"/>
          <p:nvPr/>
        </p:nvPicPr>
        <p:blipFill rotWithShape="1">
          <a:blip r:embed="rId3">
            <a:alphaModFix amt="4000"/>
          </a:blip>
          <a:srcRect l="1146" t="4593" r="822" b="3680"/>
          <a:stretch/>
        </p:blipFill>
        <p:spPr>
          <a:xfrm rot="-60000">
            <a:off x="303633" y="590003"/>
            <a:ext cx="10246288" cy="6791291"/>
          </a:xfrm>
          <a:prstGeom prst="rect">
            <a:avLst/>
          </a:prstGeom>
          <a:noFill/>
          <a:ln>
            <a:noFill/>
          </a:ln>
        </p:spPr>
      </p:pic>
      <p:grpSp>
        <p:nvGrpSpPr>
          <p:cNvPr id="1067" name="Google Shape;1067;p28"/>
          <p:cNvGrpSpPr/>
          <p:nvPr/>
        </p:nvGrpSpPr>
        <p:grpSpPr>
          <a:xfrm>
            <a:off x="10940411" y="2597889"/>
            <a:ext cx="13696769" cy="2436311"/>
            <a:chOff x="-1" y="0"/>
            <a:chExt cx="13696767" cy="2436311"/>
          </a:xfrm>
        </p:grpSpPr>
        <p:sp>
          <p:nvSpPr>
            <p:cNvPr id="1068" name="Google Shape;1068;p28"/>
            <p:cNvSpPr/>
            <p:nvPr/>
          </p:nvSpPr>
          <p:spPr>
            <a:xfrm rot="-60000">
              <a:off x="8382" y="119292"/>
              <a:ext cx="13680002"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What’s in a fab lab?</a:t>
              </a:r>
              <a:endParaRPr sz="1400" b="0" i="0" u="none" strike="noStrike" cap="none">
                <a:solidFill>
                  <a:srgbClr val="000000"/>
                </a:solidFill>
                <a:latin typeface="Arial"/>
                <a:ea typeface="Arial"/>
                <a:cs typeface="Arial"/>
                <a:sym typeface="Arial"/>
              </a:endParaRPr>
            </a:p>
          </p:txBody>
        </p:sp>
        <p:sp>
          <p:nvSpPr>
            <p:cNvPr id="1069" name="Google Shape;1069;p28"/>
            <p:cNvSpPr txBox="1"/>
            <p:nvPr/>
          </p:nvSpPr>
          <p:spPr>
            <a:xfrm rot="-60000">
              <a:off x="180622" y="1198977"/>
              <a:ext cx="13335522" cy="1121051"/>
            </a:xfrm>
            <a:prstGeom prst="rect">
              <a:avLst/>
            </a:prstGeom>
            <a:noFill/>
            <a:ln>
              <a:noFill/>
            </a:ln>
          </p:spPr>
          <p:txBody>
            <a:bodyPr spcFirstLastPara="1" wrap="square" lIns="50800" tIns="50800" rIns="50800" bIns="50800" anchor="ctr" anchorCtr="0">
              <a:normAutofit lnSpcReduction="10000"/>
            </a:bodyPr>
            <a:lstStyle/>
            <a:p>
              <a:pPr marL="0" marR="0" lvl="0" indent="0" algn="l" rtl="0">
                <a:lnSpc>
                  <a:spcPct val="100000"/>
                </a:lnSpc>
                <a:spcBef>
                  <a:spcPts val="0"/>
                </a:spcBef>
                <a:spcAft>
                  <a:spcPts val="0"/>
                </a:spcAft>
                <a:buClr>
                  <a:srgbClr val="000000"/>
                </a:buClr>
                <a:buSzPts val="3395"/>
                <a:buFont typeface="Helvetica Neue"/>
                <a:buNone/>
              </a:pPr>
              <a:r>
                <a:rPr lang="fr-FR" sz="3395" b="0" i="0" u="none" strike="noStrike" cap="none">
                  <a:solidFill>
                    <a:srgbClr val="000000"/>
                  </a:solidFill>
                  <a:latin typeface="Helvetica Neue"/>
                  <a:ea typeface="Helvetica Neue"/>
                  <a:cs typeface="Helvetica Neue"/>
                  <a:sym typeface="Helvetica Neue"/>
                </a:rPr>
                <a:t>Fab labs are a global network of local labs, enabling invention by providing access to tools for digital fabrication</a:t>
              </a:r>
              <a:endParaRPr sz="1400" b="0" i="0" u="none" strike="noStrike" cap="none">
                <a:solidFill>
                  <a:srgbClr val="000000"/>
                </a:solidFill>
                <a:latin typeface="Arial"/>
                <a:ea typeface="Arial"/>
                <a:cs typeface="Arial"/>
                <a:sym typeface="Arial"/>
              </a:endParaRPr>
            </a:p>
          </p:txBody>
        </p:sp>
      </p:grpSp>
      <p:grpSp>
        <p:nvGrpSpPr>
          <p:cNvPr id="1070" name="Google Shape;1070;p28"/>
          <p:cNvGrpSpPr/>
          <p:nvPr/>
        </p:nvGrpSpPr>
        <p:grpSpPr>
          <a:xfrm>
            <a:off x="10940411" y="5010889"/>
            <a:ext cx="13696769" cy="2448587"/>
            <a:chOff x="-1" y="0"/>
            <a:chExt cx="13696767" cy="2448587"/>
          </a:xfrm>
        </p:grpSpPr>
        <p:sp>
          <p:nvSpPr>
            <p:cNvPr id="1071" name="Google Shape;1071;p28"/>
            <p:cNvSpPr/>
            <p:nvPr/>
          </p:nvSpPr>
          <p:spPr>
            <a:xfrm rot="-60000">
              <a:off x="8382" y="119292"/>
              <a:ext cx="13680002"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What does the fab lab network provide?</a:t>
              </a:r>
              <a:endParaRPr sz="1400" b="0" i="0" u="none" strike="noStrike" cap="none">
                <a:solidFill>
                  <a:srgbClr val="000000"/>
                </a:solidFill>
                <a:latin typeface="Arial"/>
                <a:ea typeface="Arial"/>
                <a:cs typeface="Arial"/>
                <a:sym typeface="Arial"/>
              </a:endParaRPr>
            </a:p>
          </p:txBody>
        </p:sp>
        <p:sp>
          <p:nvSpPr>
            <p:cNvPr id="1072" name="Google Shape;1072;p28"/>
            <p:cNvSpPr txBox="1"/>
            <p:nvPr/>
          </p:nvSpPr>
          <p:spPr>
            <a:xfrm rot="-60000">
              <a:off x="180622" y="1211254"/>
              <a:ext cx="13335522" cy="1121050"/>
            </a:xfrm>
            <a:prstGeom prst="rect">
              <a:avLst/>
            </a:prstGeom>
            <a:noFill/>
            <a:ln>
              <a:noFill/>
            </a:ln>
          </p:spPr>
          <p:txBody>
            <a:bodyPr spcFirstLastPara="1" wrap="square" lIns="50800" tIns="50800" rIns="50800" bIns="50800" anchor="ctr" anchorCtr="0">
              <a:normAutofit lnSpcReduction="10000"/>
            </a:bodyPr>
            <a:lstStyle/>
            <a:p>
              <a:pPr marL="0" marR="0" lvl="0" indent="0" algn="l" rtl="0">
                <a:lnSpc>
                  <a:spcPct val="100000"/>
                </a:lnSpc>
                <a:spcBef>
                  <a:spcPts val="0"/>
                </a:spcBef>
                <a:spcAft>
                  <a:spcPts val="0"/>
                </a:spcAft>
                <a:buClr>
                  <a:srgbClr val="000000"/>
                </a:buClr>
                <a:buSzPts val="3395"/>
                <a:buFont typeface="Helvetica Neue"/>
                <a:buNone/>
              </a:pPr>
              <a:r>
                <a:rPr lang="fr-FR" sz="3395" b="0" i="0" u="none" strike="noStrike" cap="none">
                  <a:solidFill>
                    <a:srgbClr val="000000"/>
                  </a:solidFill>
                  <a:latin typeface="Helvetica Neue"/>
                  <a:ea typeface="Helvetica Neue"/>
                  <a:cs typeface="Helvetica Neue"/>
                  <a:sym typeface="Helvetica Neue"/>
                </a:rPr>
                <a:t>Operational, educational, technical, financial, and logistical assistance beyond what’s available within one lab</a:t>
              </a:r>
              <a:endParaRPr sz="1400" b="0" i="0" u="none" strike="noStrike" cap="none">
                <a:solidFill>
                  <a:srgbClr val="000000"/>
                </a:solidFill>
                <a:latin typeface="Arial"/>
                <a:ea typeface="Arial"/>
                <a:cs typeface="Arial"/>
                <a:sym typeface="Arial"/>
              </a:endParaRPr>
            </a:p>
          </p:txBody>
        </p:sp>
      </p:grpSp>
      <p:grpSp>
        <p:nvGrpSpPr>
          <p:cNvPr id="1073" name="Google Shape;1073;p28"/>
          <p:cNvGrpSpPr/>
          <p:nvPr/>
        </p:nvGrpSpPr>
        <p:grpSpPr>
          <a:xfrm>
            <a:off x="10940411" y="7550889"/>
            <a:ext cx="13696769" cy="2747484"/>
            <a:chOff x="-1" y="0"/>
            <a:chExt cx="13696767" cy="2747484"/>
          </a:xfrm>
        </p:grpSpPr>
        <p:sp>
          <p:nvSpPr>
            <p:cNvPr id="1074" name="Google Shape;1074;p28"/>
            <p:cNvSpPr/>
            <p:nvPr/>
          </p:nvSpPr>
          <p:spPr>
            <a:xfrm rot="-60000">
              <a:off x="8382" y="119292"/>
              <a:ext cx="13680002"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Who can use a fab lab?</a:t>
              </a:r>
              <a:endParaRPr sz="1400" b="0" i="0" u="none" strike="noStrike" cap="none">
                <a:solidFill>
                  <a:srgbClr val="000000"/>
                </a:solidFill>
                <a:latin typeface="Arial"/>
                <a:ea typeface="Arial"/>
                <a:cs typeface="Arial"/>
                <a:sym typeface="Arial"/>
              </a:endParaRPr>
            </a:p>
          </p:txBody>
        </p:sp>
        <p:sp>
          <p:nvSpPr>
            <p:cNvPr id="1075" name="Google Shape;1075;p28"/>
            <p:cNvSpPr txBox="1"/>
            <p:nvPr/>
          </p:nvSpPr>
          <p:spPr>
            <a:xfrm rot="-60000">
              <a:off x="183231" y="1211231"/>
              <a:ext cx="13335521" cy="1419992"/>
            </a:xfrm>
            <a:prstGeom prst="rect">
              <a:avLst/>
            </a:prstGeom>
            <a:noFill/>
            <a:ln>
              <a:noFill/>
            </a:ln>
          </p:spPr>
          <p:txBody>
            <a:bodyPr spcFirstLastPara="1" wrap="square" lIns="50800" tIns="50800" rIns="50800" bIns="50800" anchor="ctr" anchorCtr="0">
              <a:normAutofit/>
            </a:bodyPr>
            <a:lstStyle/>
            <a:p>
              <a:pPr marL="0" marR="0" lvl="0" indent="0" algn="l" rtl="0">
                <a:lnSpc>
                  <a:spcPct val="100000"/>
                </a:lnSpc>
                <a:spcBef>
                  <a:spcPts val="0"/>
                </a:spcBef>
                <a:spcAft>
                  <a:spcPts val="0"/>
                </a:spcAft>
                <a:buClr>
                  <a:srgbClr val="000000"/>
                </a:buClr>
                <a:buSzPts val="3500"/>
                <a:buFont typeface="Helvetica Neue"/>
                <a:buNone/>
              </a:pPr>
              <a:r>
                <a:rPr lang="fr-FR" sz="3500" b="0" i="0" u="none" strike="noStrike" cap="none">
                  <a:solidFill>
                    <a:srgbClr val="000000"/>
                  </a:solidFill>
                  <a:latin typeface="Helvetica Neue"/>
                  <a:ea typeface="Helvetica Neue"/>
                  <a:cs typeface="Helvetica Neue"/>
                  <a:sym typeface="Helvetica Neue"/>
                </a:rPr>
                <a:t>Fab labs are available as a community resource, offering open access for individuals as well as scheduled access for programs</a:t>
              </a:r>
              <a:endParaRPr sz="1400" b="0" i="0" u="none" strike="noStrike" cap="none">
                <a:solidFill>
                  <a:srgbClr val="000000"/>
                </a:solidFill>
                <a:latin typeface="Arial"/>
                <a:ea typeface="Arial"/>
                <a:cs typeface="Arial"/>
                <a:sym typeface="Arial"/>
              </a:endParaRPr>
            </a:p>
          </p:txBody>
        </p:sp>
      </p:grpSp>
      <p:grpSp>
        <p:nvGrpSpPr>
          <p:cNvPr id="1076" name="Google Shape;1076;p28"/>
          <p:cNvGrpSpPr/>
          <p:nvPr/>
        </p:nvGrpSpPr>
        <p:grpSpPr>
          <a:xfrm>
            <a:off x="10940411" y="-1"/>
            <a:ext cx="13696769" cy="2436311"/>
            <a:chOff x="-1" y="0"/>
            <a:chExt cx="13696767" cy="2436311"/>
          </a:xfrm>
        </p:grpSpPr>
        <p:sp>
          <p:nvSpPr>
            <p:cNvPr id="1077" name="Google Shape;1077;p28"/>
            <p:cNvSpPr/>
            <p:nvPr/>
          </p:nvSpPr>
          <p:spPr>
            <a:xfrm rot="-60000">
              <a:off x="8382" y="119292"/>
              <a:ext cx="13680002"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What is a fab lab?</a:t>
              </a:r>
              <a:endParaRPr sz="1400" b="0" i="0" u="none" strike="noStrike" cap="none">
                <a:solidFill>
                  <a:srgbClr val="000000"/>
                </a:solidFill>
                <a:latin typeface="Arial"/>
                <a:ea typeface="Arial"/>
                <a:cs typeface="Arial"/>
                <a:sym typeface="Arial"/>
              </a:endParaRPr>
            </a:p>
          </p:txBody>
        </p:sp>
        <p:sp>
          <p:nvSpPr>
            <p:cNvPr id="1078" name="Google Shape;1078;p28"/>
            <p:cNvSpPr txBox="1"/>
            <p:nvPr/>
          </p:nvSpPr>
          <p:spPr>
            <a:xfrm rot="-60000">
              <a:off x="180622" y="1198977"/>
              <a:ext cx="13335522" cy="1121051"/>
            </a:xfrm>
            <a:prstGeom prst="rect">
              <a:avLst/>
            </a:prstGeom>
            <a:noFill/>
            <a:ln>
              <a:noFill/>
            </a:ln>
          </p:spPr>
          <p:txBody>
            <a:bodyPr spcFirstLastPara="1" wrap="square" lIns="50800" tIns="50800" rIns="50800" bIns="50800" anchor="ctr" anchorCtr="0">
              <a:normAutofit lnSpcReduction="10000"/>
            </a:bodyPr>
            <a:lstStyle/>
            <a:p>
              <a:pPr marL="0" marR="0" lvl="0" indent="0" algn="l" rtl="0">
                <a:lnSpc>
                  <a:spcPct val="100000"/>
                </a:lnSpc>
                <a:spcBef>
                  <a:spcPts val="0"/>
                </a:spcBef>
                <a:spcAft>
                  <a:spcPts val="0"/>
                </a:spcAft>
                <a:buClr>
                  <a:srgbClr val="000000"/>
                </a:buClr>
                <a:buSzPts val="3395"/>
                <a:buFont typeface="Helvetica Neue"/>
                <a:buNone/>
              </a:pPr>
              <a:r>
                <a:rPr lang="fr-FR" sz="3395" b="0" i="0" u="none" strike="noStrike" cap="none">
                  <a:solidFill>
                    <a:srgbClr val="000000"/>
                  </a:solidFill>
                  <a:latin typeface="Helvetica Neue"/>
                  <a:ea typeface="Helvetica Neue"/>
                  <a:cs typeface="Helvetica Neue"/>
                  <a:sym typeface="Helvetica Neue"/>
                </a:rPr>
                <a:t>Fab labs are a global network of local labs, enabling invention by providing access to tools for digital fabrication</a:t>
              </a:r>
              <a:endParaRPr sz="1400" b="0" i="0" u="none" strike="noStrike" cap="none">
                <a:solidFill>
                  <a:srgbClr val="000000"/>
                </a:solidFill>
                <a:latin typeface="Arial"/>
                <a:ea typeface="Arial"/>
                <a:cs typeface="Arial"/>
                <a:sym typeface="Arial"/>
              </a:endParaRPr>
            </a:p>
          </p:txBody>
        </p:sp>
      </p:grpSp>
      <p:grpSp>
        <p:nvGrpSpPr>
          <p:cNvPr id="1079" name="Google Shape;1079;p28"/>
          <p:cNvGrpSpPr/>
          <p:nvPr/>
        </p:nvGrpSpPr>
        <p:grpSpPr>
          <a:xfrm>
            <a:off x="10940411" y="10090889"/>
            <a:ext cx="13696769" cy="3396581"/>
            <a:chOff x="-1" y="0"/>
            <a:chExt cx="13696767" cy="3396581"/>
          </a:xfrm>
        </p:grpSpPr>
        <p:sp>
          <p:nvSpPr>
            <p:cNvPr id="1080" name="Google Shape;1080;p28"/>
            <p:cNvSpPr/>
            <p:nvPr/>
          </p:nvSpPr>
          <p:spPr>
            <a:xfrm rot="-60000">
              <a:off x="8382" y="119292"/>
              <a:ext cx="13680002"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What are your responsibilities?</a:t>
              </a:r>
              <a:endParaRPr sz="1400" b="0" i="0" u="none" strike="noStrike" cap="none">
                <a:solidFill>
                  <a:srgbClr val="000000"/>
                </a:solidFill>
                <a:latin typeface="Arial"/>
                <a:ea typeface="Arial"/>
                <a:cs typeface="Arial"/>
                <a:sym typeface="Arial"/>
              </a:endParaRPr>
            </a:p>
          </p:txBody>
        </p:sp>
        <p:sp>
          <p:nvSpPr>
            <p:cNvPr id="1081" name="Google Shape;1081;p28"/>
            <p:cNvSpPr txBox="1"/>
            <p:nvPr/>
          </p:nvSpPr>
          <p:spPr>
            <a:xfrm rot="-60000">
              <a:off x="188948" y="1217164"/>
              <a:ext cx="12649957" cy="2069188"/>
            </a:xfrm>
            <a:prstGeom prst="rect">
              <a:avLst/>
            </a:prstGeom>
            <a:noFill/>
            <a:ln>
              <a:noFill/>
            </a:ln>
          </p:spPr>
          <p:txBody>
            <a:bodyPr spcFirstLastPara="1" wrap="square" lIns="50800" tIns="50800" rIns="50800" bIns="50800" anchor="ctr" anchorCtr="0">
              <a:normAutofit/>
            </a:bodyPr>
            <a:lstStyle/>
            <a:p>
              <a:pPr marL="0" marR="0" lvl="0" indent="0" algn="l" rtl="0">
                <a:lnSpc>
                  <a:spcPct val="100000"/>
                </a:lnSpc>
                <a:spcBef>
                  <a:spcPts val="0"/>
                </a:spcBef>
                <a:spcAft>
                  <a:spcPts val="0"/>
                </a:spcAft>
                <a:buClr>
                  <a:srgbClr val="000000"/>
                </a:buClr>
                <a:buSzPts val="3080"/>
                <a:buFont typeface="Helvetica Neue"/>
                <a:buNone/>
              </a:pPr>
              <a:r>
                <a:rPr lang="fr-FR" sz="3080" b="1" i="1" u="none" strike="noStrike" cap="none">
                  <a:solidFill>
                    <a:srgbClr val="000000"/>
                  </a:solidFill>
                  <a:latin typeface="Helvetica Neue"/>
                  <a:ea typeface="Helvetica Neue"/>
                  <a:cs typeface="Helvetica Neue"/>
                  <a:sym typeface="Helvetica Neue"/>
                </a:rPr>
                <a:t>Safety:</a:t>
              </a:r>
              <a:r>
                <a:rPr lang="fr-FR" sz="3080" b="0" i="0" u="none" strike="noStrike" cap="none">
                  <a:solidFill>
                    <a:srgbClr val="000000"/>
                  </a:solidFill>
                  <a:latin typeface="Helvetica Neue"/>
                  <a:ea typeface="Helvetica Neue"/>
                  <a:cs typeface="Helvetica Neue"/>
                  <a:sym typeface="Helvetica Neue"/>
                </a:rPr>
                <a:t> not hurting people or machines</a:t>
              </a:r>
              <a:br>
                <a:rPr lang="fr-FR" sz="3080" b="0" i="0" u="none" strike="noStrike" cap="none">
                  <a:solidFill>
                    <a:srgbClr val="000000"/>
                  </a:solidFill>
                  <a:latin typeface="Helvetica Neue"/>
                  <a:ea typeface="Helvetica Neue"/>
                  <a:cs typeface="Helvetica Neue"/>
                  <a:sym typeface="Helvetica Neue"/>
                </a:rPr>
              </a:br>
              <a:r>
                <a:rPr lang="fr-FR" sz="3080" b="1" i="1" u="none" strike="noStrike" cap="none">
                  <a:solidFill>
                    <a:srgbClr val="000000"/>
                  </a:solidFill>
                  <a:latin typeface="Helvetica Neue"/>
                  <a:ea typeface="Helvetica Neue"/>
                  <a:cs typeface="Helvetica Neue"/>
                  <a:sym typeface="Helvetica Neue"/>
                </a:rPr>
                <a:t>Operations</a:t>
              </a:r>
              <a:r>
                <a:rPr lang="fr-FR" sz="3080" b="0" i="1" u="none" strike="noStrike" cap="none">
                  <a:solidFill>
                    <a:srgbClr val="000000"/>
                  </a:solidFill>
                  <a:latin typeface="Helvetica Neue"/>
                  <a:ea typeface="Helvetica Neue"/>
                  <a:cs typeface="Helvetica Neue"/>
                  <a:sym typeface="Helvetica Neue"/>
                </a:rPr>
                <a:t>:</a:t>
              </a:r>
              <a:r>
                <a:rPr lang="fr-FR" sz="3080" b="0" i="0" u="none" strike="noStrike" cap="none">
                  <a:solidFill>
                    <a:srgbClr val="000000"/>
                  </a:solidFill>
                  <a:latin typeface="Helvetica Neue"/>
                  <a:ea typeface="Helvetica Neue"/>
                  <a:cs typeface="Helvetica Neue"/>
                  <a:sym typeface="Helvetica Neue"/>
                </a:rPr>
                <a:t> assisting with cleaning, maintaining, and improving the lab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3080"/>
                <a:buFont typeface="Helvetica Neue"/>
                <a:buNone/>
              </a:pPr>
              <a:r>
                <a:rPr lang="fr-FR" sz="3080" b="1" i="1" u="none" strike="noStrike" cap="none">
                  <a:solidFill>
                    <a:srgbClr val="000000"/>
                  </a:solidFill>
                  <a:latin typeface="Helvetica Neue"/>
                  <a:ea typeface="Helvetica Neue"/>
                  <a:cs typeface="Helvetica Neue"/>
                  <a:sym typeface="Helvetica Neue"/>
                </a:rPr>
                <a:t>Knowledge:</a:t>
              </a:r>
              <a:r>
                <a:rPr lang="fr-FR" sz="3080" b="0" i="0" u="none" strike="noStrike" cap="none">
                  <a:solidFill>
                    <a:srgbClr val="000000"/>
                  </a:solidFill>
                  <a:latin typeface="Helvetica Neue"/>
                  <a:ea typeface="Helvetica Neue"/>
                  <a:cs typeface="Helvetica Neue"/>
                  <a:sym typeface="Helvetica Neue"/>
                </a:rPr>
                <a:t> contributing to documentation and instruction</a:t>
              </a:r>
              <a:endParaRPr sz="1400" b="0" i="0" u="none" strike="noStrike" cap="none">
                <a:solidFill>
                  <a:srgbClr val="000000"/>
                </a:solidFill>
                <a:latin typeface="Arial"/>
                <a:ea typeface="Arial"/>
                <a:cs typeface="Arial"/>
                <a:sym typeface="Arial"/>
              </a:endParaRPr>
            </a:p>
          </p:txBody>
        </p:sp>
      </p:grpSp>
      <p:grpSp>
        <p:nvGrpSpPr>
          <p:cNvPr id="1082" name="Google Shape;1082;p28"/>
          <p:cNvGrpSpPr/>
          <p:nvPr/>
        </p:nvGrpSpPr>
        <p:grpSpPr>
          <a:xfrm>
            <a:off x="-44416" y="7783789"/>
            <a:ext cx="11041240" cy="2707070"/>
            <a:chOff x="-1" y="0"/>
            <a:chExt cx="11041239" cy="2707068"/>
          </a:xfrm>
        </p:grpSpPr>
        <p:sp>
          <p:nvSpPr>
            <p:cNvPr id="1083" name="Google Shape;1083;p28"/>
            <p:cNvSpPr/>
            <p:nvPr/>
          </p:nvSpPr>
          <p:spPr>
            <a:xfrm rot="-60000">
              <a:off x="8584" y="96116"/>
              <a:ext cx="11024069" cy="1080000"/>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Who owns fab lab inventions?</a:t>
              </a:r>
              <a:endParaRPr sz="1400" b="0" i="0" u="none" strike="noStrike" cap="none">
                <a:solidFill>
                  <a:srgbClr val="000000"/>
                </a:solidFill>
                <a:latin typeface="Arial"/>
                <a:ea typeface="Arial"/>
                <a:cs typeface="Arial"/>
                <a:sym typeface="Arial"/>
              </a:endParaRPr>
            </a:p>
          </p:txBody>
        </p:sp>
        <p:sp>
          <p:nvSpPr>
            <p:cNvPr id="1084" name="Google Shape;1084;p28"/>
            <p:cNvSpPr txBox="1"/>
            <p:nvPr/>
          </p:nvSpPr>
          <p:spPr>
            <a:xfrm rot="-60000">
              <a:off x="224644" y="1186974"/>
              <a:ext cx="10721005" cy="1426649"/>
            </a:xfrm>
            <a:prstGeom prst="rect">
              <a:avLst/>
            </a:prstGeom>
            <a:noFill/>
            <a:ln>
              <a:noFill/>
            </a:ln>
          </p:spPr>
          <p:txBody>
            <a:bodyPr spcFirstLastPara="1" wrap="square" lIns="50800" tIns="50800" rIns="50800" bIns="50800" anchor="ctr" anchorCtr="0">
              <a:normAutofit/>
            </a:bodyPr>
            <a:lstStyle/>
            <a:p>
              <a:pPr marL="0" marR="0" lvl="0" indent="0" algn="l" rtl="0">
                <a:lnSpc>
                  <a:spcPct val="100000"/>
                </a:lnSpc>
                <a:spcBef>
                  <a:spcPts val="0"/>
                </a:spcBef>
                <a:spcAft>
                  <a:spcPts val="0"/>
                </a:spcAft>
                <a:buClr>
                  <a:srgbClr val="000000"/>
                </a:buClr>
                <a:buSzPts val="2870"/>
                <a:buFont typeface="Helvetica Neue"/>
                <a:buNone/>
              </a:pPr>
              <a:r>
                <a:rPr lang="fr-FR" sz="2870" b="0" i="0" u="none" strike="noStrike" cap="none">
                  <a:solidFill>
                    <a:srgbClr val="000000"/>
                  </a:solidFill>
                  <a:latin typeface="Helvetica Neue"/>
                  <a:ea typeface="Helvetica Neue"/>
                  <a:cs typeface="Helvetica Neue"/>
                  <a:sym typeface="Helvetica Neue"/>
                </a:rPr>
                <a:t>Designs and processes developed in fab labs can be protected and sold however an inventor chooses, but should remain available for individuals to use and learn from</a:t>
              </a:r>
              <a:endParaRPr sz="1400" b="0" i="0" u="none" strike="noStrike" cap="none">
                <a:solidFill>
                  <a:srgbClr val="000000"/>
                </a:solidFill>
                <a:latin typeface="Arial"/>
                <a:ea typeface="Arial"/>
                <a:cs typeface="Arial"/>
                <a:sym typeface="Arial"/>
              </a:endParaRPr>
            </a:p>
          </p:txBody>
        </p:sp>
      </p:grpSp>
      <p:grpSp>
        <p:nvGrpSpPr>
          <p:cNvPr id="1085" name="Google Shape;1085;p28"/>
          <p:cNvGrpSpPr/>
          <p:nvPr/>
        </p:nvGrpSpPr>
        <p:grpSpPr>
          <a:xfrm>
            <a:off x="-55827" y="10323784"/>
            <a:ext cx="11052972" cy="3263110"/>
            <a:chOff x="-1" y="0"/>
            <a:chExt cx="11052971" cy="3263110"/>
          </a:xfrm>
        </p:grpSpPr>
        <p:sp>
          <p:nvSpPr>
            <p:cNvPr id="1086" name="Google Shape;1086;p28"/>
            <p:cNvSpPr/>
            <p:nvPr/>
          </p:nvSpPr>
          <p:spPr>
            <a:xfrm rot="-60000">
              <a:off x="8583" y="96218"/>
              <a:ext cx="11035803"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How can businesses use a fab lab?</a:t>
              </a:r>
              <a:endParaRPr sz="1400" b="0" i="0" u="none" strike="noStrike" cap="none">
                <a:solidFill>
                  <a:srgbClr val="000000"/>
                </a:solidFill>
                <a:latin typeface="Arial"/>
                <a:ea typeface="Arial"/>
                <a:cs typeface="Arial"/>
                <a:sym typeface="Arial"/>
              </a:endParaRPr>
            </a:p>
          </p:txBody>
        </p:sp>
        <p:sp>
          <p:nvSpPr>
            <p:cNvPr id="1087" name="Google Shape;1087;p28"/>
            <p:cNvSpPr txBox="1"/>
            <p:nvPr/>
          </p:nvSpPr>
          <p:spPr>
            <a:xfrm rot="-60000">
              <a:off x="235618" y="1189399"/>
              <a:ext cx="10449523" cy="1982677"/>
            </a:xfrm>
            <a:prstGeom prst="rect">
              <a:avLst/>
            </a:prstGeom>
            <a:noFill/>
            <a:ln>
              <a:noFill/>
            </a:ln>
          </p:spPr>
          <p:txBody>
            <a:bodyPr spcFirstLastPara="1" wrap="square" lIns="50800" tIns="50800" rIns="50800" bIns="50800" anchor="ctr" anchorCtr="0">
              <a:normAutofit/>
            </a:bodyPr>
            <a:lstStyle/>
            <a:p>
              <a:pPr marL="0" marR="0" lvl="0" indent="0" algn="l" rtl="0">
                <a:lnSpc>
                  <a:spcPct val="100000"/>
                </a:lnSpc>
                <a:spcBef>
                  <a:spcPts val="0"/>
                </a:spcBef>
                <a:spcAft>
                  <a:spcPts val="0"/>
                </a:spcAft>
                <a:buClr>
                  <a:srgbClr val="000000"/>
                </a:buClr>
                <a:buSzPts val="2730"/>
                <a:buFont typeface="Helvetica Neue"/>
                <a:buNone/>
              </a:pPr>
              <a:r>
                <a:rPr lang="fr-FR" sz="2730" b="0" i="0" u="none" strike="noStrike" cap="none">
                  <a:solidFill>
                    <a:srgbClr val="000000"/>
                  </a:solidFill>
                  <a:latin typeface="Helvetica Neue"/>
                  <a:ea typeface="Helvetica Neue"/>
                  <a:cs typeface="Helvetica Neue"/>
                  <a:sym typeface="Helvetica Neue"/>
                </a:rPr>
                <a:t>Commercial activities can be prototyped and incubated in a fab lab, but they must not conflict with other uses, they should grow beyond rather than within the lab, and they are expected to benefit the inventors, labs, and networks that contribute to their success</a:t>
              </a:r>
              <a:endParaRPr sz="1400" b="0" i="0" u="none" strike="noStrike" cap="none">
                <a:solidFill>
                  <a:srgbClr val="000000"/>
                </a:solidFill>
                <a:latin typeface="Arial"/>
                <a:ea typeface="Arial"/>
                <a:cs typeface="Arial"/>
                <a:sym typeface="Arial"/>
              </a:endParaRPr>
            </a:p>
          </p:txBody>
        </p:sp>
      </p:grpSp>
      <p:grpSp>
        <p:nvGrpSpPr>
          <p:cNvPr id="1088" name="Google Shape;1088;p28"/>
          <p:cNvGrpSpPr/>
          <p:nvPr/>
        </p:nvGrpSpPr>
        <p:grpSpPr>
          <a:xfrm rot="-60000">
            <a:off x="-499726" y="-176257"/>
            <a:ext cx="11818012" cy="8256961"/>
            <a:chOff x="-1" y="0"/>
            <a:chExt cx="11818010" cy="8256959"/>
          </a:xfrm>
        </p:grpSpPr>
        <p:pic>
          <p:nvPicPr>
            <p:cNvPr id="1089" name="Google Shape;1089;p28" descr="FabLab-Defition.png"/>
            <p:cNvPicPr preferRelativeResize="0"/>
            <p:nvPr/>
          </p:nvPicPr>
          <p:blipFill rotWithShape="1">
            <a:blip r:embed="rId4">
              <a:alphaModFix/>
            </a:blip>
            <a:srcRect/>
            <a:stretch/>
          </p:blipFill>
          <p:spPr>
            <a:xfrm>
              <a:off x="1052293" y="956998"/>
              <a:ext cx="9815023" cy="6431863"/>
            </a:xfrm>
            <a:prstGeom prst="rect">
              <a:avLst/>
            </a:prstGeom>
            <a:noFill/>
            <a:ln>
              <a:noFill/>
            </a:ln>
          </p:spPr>
        </p:pic>
        <p:pic>
          <p:nvPicPr>
            <p:cNvPr id="1090" name="Google Shape;1090;p28" descr="FabLab-Defition.png"/>
            <p:cNvPicPr preferRelativeResize="0"/>
            <p:nvPr/>
          </p:nvPicPr>
          <p:blipFill rotWithShape="1">
            <a:blip r:embed="rId5">
              <a:alphaModFix/>
            </a:blip>
            <a:srcRect/>
            <a:stretch/>
          </p:blipFill>
          <p:spPr>
            <a:xfrm>
              <a:off x="-1" y="0"/>
              <a:ext cx="11818010" cy="8256959"/>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30"/>
          <p:cNvSpPr txBox="1">
            <a:spLocks noGrp="1"/>
          </p:cNvSpPr>
          <p:nvPr>
            <p:ph type="title" idx="4294967295"/>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2D Technologies</a:t>
            </a:r>
            <a:endParaRPr/>
          </a:p>
        </p:txBody>
      </p:sp>
      <p:pic>
        <p:nvPicPr>
          <p:cNvPr id="1096" name="Google Shape;1096;p30"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097" name="Google Shape;1097;p30"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098" name="Google Shape;1098;p30"/>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099" name="Google Shape;1099;p30"/>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100" name="Google Shape;1100;p30"/>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101" name="Google Shape;1101;p30" descr="descarga.png"/>
          <p:cNvPicPr preferRelativeResize="0"/>
          <p:nvPr/>
        </p:nvPicPr>
        <p:blipFill rotWithShape="1">
          <a:blip r:embed="rId5">
            <a:alphaModFix/>
          </a:blip>
          <a:srcRect l="23751" t="28839" r="23752" b="28839"/>
          <a:stretch/>
        </p:blipFill>
        <p:spPr>
          <a:xfrm>
            <a:off x="16950384" y="10707356"/>
            <a:ext cx="1594706" cy="720001"/>
          </a:xfrm>
          <a:prstGeom prst="rect">
            <a:avLst/>
          </a:prstGeom>
          <a:noFill/>
          <a:ln>
            <a:noFill/>
          </a:ln>
        </p:spPr>
      </p:pic>
      <p:sp>
        <p:nvSpPr>
          <p:cNvPr id="1102" name="Google Shape;1102;p30"/>
          <p:cNvSpPr txBox="1"/>
          <p:nvPr/>
        </p:nvSpPr>
        <p:spPr>
          <a:xfrm>
            <a:off x="17698117" y="11777353"/>
            <a:ext cx="5578756"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 </a:t>
            </a:r>
            <a:r>
              <a:rPr lang="fr-FR" sz="3200" b="0" i="1" u="sng" strike="noStrike" cap="none">
                <a:solidFill>
                  <a:srgbClr val="000000"/>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Vectorize draw to laser cut </a:t>
            </a:r>
            <a:r>
              <a:rPr lang="fr-FR" sz="3200" b="0" i="1" u="none" strike="noStrike" cap="none">
                <a:solidFill>
                  <a:srgbClr val="000000"/>
                </a:solidFill>
                <a:latin typeface="Helvetica Neue"/>
                <a:ea typeface="Helvetica Neue"/>
                <a:cs typeface="Helvetica Neue"/>
                <a:sym typeface="Helvetica Neue"/>
              </a:rPr>
              <a:t>” </a:t>
            </a:r>
            <a:endParaRPr sz="1400" b="0" i="0" u="none" strike="noStrike" cap="none">
              <a:solidFill>
                <a:srgbClr val="000000"/>
              </a:solidFill>
              <a:latin typeface="Arial"/>
              <a:ea typeface="Arial"/>
              <a:cs typeface="Arial"/>
              <a:sym typeface="Arial"/>
            </a:endParaRPr>
          </a:p>
        </p:txBody>
      </p:sp>
      <p:grpSp>
        <p:nvGrpSpPr>
          <p:cNvPr id="1103" name="Google Shape;1103;p30"/>
          <p:cNvGrpSpPr/>
          <p:nvPr/>
        </p:nvGrpSpPr>
        <p:grpSpPr>
          <a:xfrm>
            <a:off x="10354713" y="1991446"/>
            <a:ext cx="10514002" cy="7170202"/>
            <a:chOff x="0" y="0"/>
            <a:chExt cx="10514001" cy="7170201"/>
          </a:xfrm>
        </p:grpSpPr>
        <p:pic>
          <p:nvPicPr>
            <p:cNvPr id="1104" name="Google Shape;1104;p30" descr="Draw to Laser.jpg"/>
            <p:cNvPicPr preferRelativeResize="0"/>
            <p:nvPr/>
          </p:nvPicPr>
          <p:blipFill rotWithShape="1">
            <a:blip r:embed="rId7">
              <a:alphaModFix/>
            </a:blip>
            <a:srcRect/>
            <a:stretch/>
          </p:blipFill>
          <p:spPr>
            <a:xfrm>
              <a:off x="127000" y="88900"/>
              <a:ext cx="10260001" cy="6840001"/>
            </a:xfrm>
            <a:prstGeom prst="rect">
              <a:avLst/>
            </a:prstGeom>
            <a:noFill/>
            <a:ln>
              <a:noFill/>
            </a:ln>
          </p:spPr>
        </p:pic>
        <p:pic>
          <p:nvPicPr>
            <p:cNvPr id="1105" name="Google Shape;1105;p30" descr="Draw to Laser.jpg"/>
            <p:cNvPicPr preferRelativeResize="0"/>
            <p:nvPr/>
          </p:nvPicPr>
          <p:blipFill rotWithShape="1">
            <a:blip r:embed="rId8">
              <a:alphaModFix/>
            </a:blip>
            <a:srcRect/>
            <a:stretch/>
          </p:blipFill>
          <p:spPr>
            <a:xfrm>
              <a:off x="0" y="0"/>
              <a:ext cx="10514001" cy="7170201"/>
            </a:xfrm>
            <a:prstGeom prst="rect">
              <a:avLst/>
            </a:prstGeom>
            <a:noFill/>
            <a:ln>
              <a:noFill/>
            </a:ln>
          </p:spPr>
        </p:pic>
      </p:grpSp>
      <p:grpSp>
        <p:nvGrpSpPr>
          <p:cNvPr id="1106" name="Google Shape;1106;p30"/>
          <p:cNvGrpSpPr/>
          <p:nvPr/>
        </p:nvGrpSpPr>
        <p:grpSpPr>
          <a:xfrm>
            <a:off x="10564426" y="1003100"/>
            <a:ext cx="7699525" cy="949200"/>
            <a:chOff x="-506576" y="0"/>
            <a:chExt cx="7699525" cy="949200"/>
          </a:xfrm>
        </p:grpSpPr>
        <p:sp>
          <p:nvSpPr>
            <p:cNvPr id="1107" name="Google Shape;1107;p30"/>
            <p:cNvSpPr txBox="1"/>
            <p:nvPr/>
          </p:nvSpPr>
          <p:spPr>
            <a:xfrm>
              <a:off x="-506576" y="0"/>
              <a:ext cx="2129700" cy="949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Draw</a:t>
              </a:r>
              <a:endParaRPr sz="1400" b="0" i="0" u="none" strike="noStrike" cap="none">
                <a:solidFill>
                  <a:srgbClr val="000000"/>
                </a:solidFill>
                <a:latin typeface="Arial"/>
                <a:ea typeface="Arial"/>
                <a:cs typeface="Arial"/>
                <a:sym typeface="Arial"/>
              </a:endParaRPr>
            </a:p>
          </p:txBody>
        </p:sp>
        <p:sp>
          <p:nvSpPr>
            <p:cNvPr id="1108" name="Google Shape;1108;p30"/>
            <p:cNvSpPr txBox="1"/>
            <p:nvPr/>
          </p:nvSpPr>
          <p:spPr>
            <a:xfrm>
              <a:off x="4389749" y="0"/>
              <a:ext cx="2803200" cy="949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Object</a:t>
              </a:r>
              <a:endParaRPr sz="1400" b="0" i="0" u="none" strike="noStrike" cap="none">
                <a:solidFill>
                  <a:srgbClr val="000000"/>
                </a:solidFill>
                <a:latin typeface="Arial"/>
                <a:ea typeface="Arial"/>
                <a:cs typeface="Arial"/>
                <a:sym typeface="Arial"/>
              </a:endParaRPr>
            </a:p>
          </p:txBody>
        </p:sp>
        <p:cxnSp>
          <p:nvCxnSpPr>
            <p:cNvPr id="1109" name="Google Shape;1109;p30"/>
            <p:cNvCxnSpPr/>
            <p:nvPr/>
          </p:nvCxnSpPr>
          <p:spPr>
            <a:xfrm>
              <a:off x="1986673" y="469900"/>
              <a:ext cx="2214365" cy="0"/>
            </a:xfrm>
            <a:prstGeom prst="straightConnector1">
              <a:avLst/>
            </a:prstGeom>
            <a:noFill/>
            <a:ln w="25400" cap="flat" cmpd="sng">
              <a:solidFill>
                <a:srgbClr val="000000"/>
              </a:solidFill>
              <a:prstDash val="solid"/>
              <a:miter lim="400000"/>
              <a:headEnd type="none" w="sm" len="sm"/>
              <a:tailEnd type="triangle" w="med" len="med"/>
            </a:ln>
          </p:spPr>
        </p:cxnSp>
      </p:grpSp>
      <p:pic>
        <p:nvPicPr>
          <p:cNvPr id="1110" name="Google Shape;1110;p30" descr="Instructables.png"/>
          <p:cNvPicPr preferRelativeResize="0"/>
          <p:nvPr/>
        </p:nvPicPr>
        <p:blipFill rotWithShape="1">
          <a:blip r:embed="rId9">
            <a:alphaModFix/>
          </a:blip>
          <a:srcRect/>
          <a:stretch/>
        </p:blipFill>
        <p:spPr>
          <a:xfrm>
            <a:off x="18857783" y="10685082"/>
            <a:ext cx="2412501" cy="900001"/>
          </a:xfrm>
          <a:prstGeom prst="rect">
            <a:avLst/>
          </a:prstGeom>
          <a:noFill/>
          <a:ln>
            <a:noFill/>
          </a:ln>
        </p:spPr>
      </p:pic>
      <p:pic>
        <p:nvPicPr>
          <p:cNvPr id="1111" name="Google Shape;1111;p30" descr="Logo Inkscape.png"/>
          <p:cNvPicPr preferRelativeResize="0"/>
          <p:nvPr/>
        </p:nvPicPr>
        <p:blipFill rotWithShape="1">
          <a:blip r:embed="rId10">
            <a:alphaModFix/>
          </a:blip>
          <a:srcRect/>
          <a:stretch/>
        </p:blipFill>
        <p:spPr>
          <a:xfrm>
            <a:off x="10668868" y="10872841"/>
            <a:ext cx="2383921" cy="2520001"/>
          </a:xfrm>
          <a:prstGeom prst="rect">
            <a:avLst/>
          </a:prstGeom>
          <a:noFill/>
          <a:ln>
            <a:noFill/>
          </a:ln>
        </p:spPr>
      </p:pic>
      <p:pic>
        <p:nvPicPr>
          <p:cNvPr id="1112" name="Google Shape;1112;p30" descr="Ligne Ligne"/>
          <p:cNvPicPr preferRelativeResize="0"/>
          <p:nvPr/>
        </p:nvPicPr>
        <p:blipFill rotWithShape="1">
          <a:blip r:embed="rId11">
            <a:alphaModFix/>
          </a:blip>
          <a:srcRect/>
          <a:stretch/>
        </p:blipFill>
        <p:spPr>
          <a:xfrm>
            <a:off x="8834791" y="787281"/>
            <a:ext cx="3501192" cy="1270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pic>
        <p:nvPicPr>
          <p:cNvPr id="1117" name="Google Shape;1117;p31"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118" name="Google Shape;1118;p31"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119" name="Google Shape;1119;p31"/>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120" name="Google Shape;1120;p31"/>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121" name="Google Shape;1121;p31"/>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122" name="Google Shape;1122;p31" descr="descarga.png"/>
          <p:cNvPicPr preferRelativeResize="0"/>
          <p:nvPr/>
        </p:nvPicPr>
        <p:blipFill rotWithShape="1">
          <a:blip r:embed="rId5">
            <a:alphaModFix/>
          </a:blip>
          <a:srcRect l="23751" t="28839" r="23752" b="28839"/>
          <a:stretch/>
        </p:blipFill>
        <p:spPr>
          <a:xfrm>
            <a:off x="16950384" y="10707356"/>
            <a:ext cx="1594706" cy="720001"/>
          </a:xfrm>
          <a:prstGeom prst="rect">
            <a:avLst/>
          </a:prstGeom>
          <a:noFill/>
          <a:ln>
            <a:noFill/>
          </a:ln>
        </p:spPr>
      </p:pic>
      <p:sp>
        <p:nvSpPr>
          <p:cNvPr id="1123" name="Google Shape;1123;p31"/>
          <p:cNvSpPr txBox="1"/>
          <p:nvPr/>
        </p:nvSpPr>
        <p:spPr>
          <a:xfrm>
            <a:off x="17031622" y="11777353"/>
            <a:ext cx="6911747"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 </a:t>
            </a:r>
            <a:r>
              <a:rPr lang="fr-FR" sz="3200" b="0" i="1" u="sng" strike="noStrike" cap="none">
                <a:solidFill>
                  <a:srgbClr val="000000"/>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Laser cut a 3D object for laser cut</a:t>
            </a:r>
            <a:r>
              <a:rPr lang="fr-FR" sz="3200" b="0" i="1" u="none" strike="noStrike" cap="none">
                <a:solidFill>
                  <a:srgbClr val="000000"/>
                </a:solidFill>
                <a:latin typeface="Helvetica Neue"/>
                <a:ea typeface="Helvetica Neue"/>
                <a:cs typeface="Helvetica Neue"/>
                <a:sym typeface="Helvetica Neue"/>
              </a:rPr>
              <a:t> ” </a:t>
            </a:r>
            <a:endParaRPr sz="1400" b="0" i="0" u="none" strike="noStrike" cap="none">
              <a:solidFill>
                <a:srgbClr val="000000"/>
              </a:solidFill>
              <a:latin typeface="Arial"/>
              <a:ea typeface="Arial"/>
              <a:cs typeface="Arial"/>
              <a:sym typeface="Arial"/>
            </a:endParaRPr>
          </a:p>
        </p:txBody>
      </p:sp>
      <p:grpSp>
        <p:nvGrpSpPr>
          <p:cNvPr id="1124" name="Google Shape;1124;p31"/>
          <p:cNvGrpSpPr/>
          <p:nvPr/>
        </p:nvGrpSpPr>
        <p:grpSpPr>
          <a:xfrm>
            <a:off x="7696980" y="2031719"/>
            <a:ext cx="3991738" cy="2822027"/>
            <a:chOff x="0" y="-1"/>
            <a:chExt cx="3991736" cy="2822026"/>
          </a:xfrm>
        </p:grpSpPr>
        <p:pic>
          <p:nvPicPr>
            <p:cNvPr id="1125" name="Google Shape;1125;p31" descr="Model to Laser.jpg"/>
            <p:cNvPicPr preferRelativeResize="0"/>
            <p:nvPr/>
          </p:nvPicPr>
          <p:blipFill rotWithShape="1">
            <a:blip r:embed="rId7">
              <a:alphaModFix/>
            </a:blip>
            <a:srcRect/>
            <a:stretch/>
          </p:blipFill>
          <p:spPr>
            <a:xfrm>
              <a:off x="127000" y="88900"/>
              <a:ext cx="3737736" cy="2491825"/>
            </a:xfrm>
            <a:prstGeom prst="rect">
              <a:avLst/>
            </a:prstGeom>
            <a:noFill/>
            <a:ln>
              <a:noFill/>
            </a:ln>
          </p:spPr>
        </p:pic>
        <p:pic>
          <p:nvPicPr>
            <p:cNvPr id="1126" name="Google Shape;1126;p31" descr="Model to Laser.jpg"/>
            <p:cNvPicPr preferRelativeResize="0"/>
            <p:nvPr/>
          </p:nvPicPr>
          <p:blipFill rotWithShape="1">
            <a:blip r:embed="rId8">
              <a:alphaModFix/>
            </a:blip>
            <a:srcRect/>
            <a:stretch/>
          </p:blipFill>
          <p:spPr>
            <a:xfrm>
              <a:off x="0" y="-1"/>
              <a:ext cx="3991736" cy="2822026"/>
            </a:xfrm>
            <a:prstGeom prst="rect">
              <a:avLst/>
            </a:prstGeom>
            <a:noFill/>
            <a:ln>
              <a:noFill/>
            </a:ln>
          </p:spPr>
        </p:pic>
      </p:grpSp>
      <p:grpSp>
        <p:nvGrpSpPr>
          <p:cNvPr id="1127" name="Google Shape;1127;p31"/>
          <p:cNvGrpSpPr/>
          <p:nvPr/>
        </p:nvGrpSpPr>
        <p:grpSpPr>
          <a:xfrm>
            <a:off x="8594904" y="1473000"/>
            <a:ext cx="15400982" cy="1"/>
            <a:chOff x="0" y="469900"/>
            <a:chExt cx="15400982" cy="1"/>
          </a:xfrm>
        </p:grpSpPr>
        <p:sp>
          <p:nvSpPr>
            <p:cNvPr id="1128" name="Google Shape;1128;p31"/>
            <p:cNvSpPr/>
            <p:nvPr/>
          </p:nvSpPr>
          <p:spPr>
            <a:xfrm>
              <a:off x="0" y="469900"/>
              <a:ext cx="4248469"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3D Model</a:t>
              </a:r>
              <a:endParaRPr sz="1400" b="0" i="0" u="none" strike="noStrike" cap="none">
                <a:solidFill>
                  <a:srgbClr val="000000"/>
                </a:solidFill>
                <a:latin typeface="Arial"/>
                <a:ea typeface="Arial"/>
                <a:cs typeface="Arial"/>
                <a:sym typeface="Arial"/>
              </a:endParaRPr>
            </a:p>
          </p:txBody>
        </p:sp>
        <p:sp>
          <p:nvSpPr>
            <p:cNvPr id="1129" name="Google Shape;1129;p31"/>
            <p:cNvSpPr/>
            <p:nvPr/>
          </p:nvSpPr>
          <p:spPr>
            <a:xfrm>
              <a:off x="7073056" y="469900"/>
              <a:ext cx="8327926"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Laser Object</a:t>
              </a:r>
              <a:endParaRPr sz="1400" b="0" i="0" u="none" strike="noStrike" cap="none">
                <a:solidFill>
                  <a:srgbClr val="000000"/>
                </a:solidFill>
                <a:latin typeface="Arial"/>
                <a:ea typeface="Arial"/>
                <a:cs typeface="Arial"/>
                <a:sym typeface="Arial"/>
              </a:endParaRPr>
            </a:p>
          </p:txBody>
        </p:sp>
        <p:cxnSp>
          <p:nvCxnSpPr>
            <p:cNvPr id="1130" name="Google Shape;1130;p31"/>
            <p:cNvCxnSpPr/>
            <p:nvPr/>
          </p:nvCxnSpPr>
          <p:spPr>
            <a:xfrm>
              <a:off x="4462771" y="469900"/>
              <a:ext cx="2214365" cy="1"/>
            </a:xfrm>
            <a:prstGeom prst="straightConnector1">
              <a:avLst/>
            </a:prstGeom>
            <a:noFill/>
            <a:ln w="25400" cap="flat" cmpd="sng">
              <a:solidFill>
                <a:srgbClr val="000000"/>
              </a:solidFill>
              <a:prstDash val="solid"/>
              <a:miter lim="400000"/>
              <a:headEnd type="none" w="sm" len="sm"/>
              <a:tailEnd type="triangle" w="med" len="med"/>
            </a:ln>
          </p:spPr>
        </p:cxnSp>
      </p:grpSp>
      <p:pic>
        <p:nvPicPr>
          <p:cNvPr id="1131" name="Google Shape;1131;p31" descr="Instructables.png"/>
          <p:cNvPicPr preferRelativeResize="0"/>
          <p:nvPr/>
        </p:nvPicPr>
        <p:blipFill rotWithShape="1">
          <a:blip r:embed="rId9">
            <a:alphaModFix/>
          </a:blip>
          <a:srcRect/>
          <a:stretch/>
        </p:blipFill>
        <p:spPr>
          <a:xfrm>
            <a:off x="18857783" y="10685082"/>
            <a:ext cx="2412501" cy="900001"/>
          </a:xfrm>
          <a:prstGeom prst="rect">
            <a:avLst/>
          </a:prstGeom>
          <a:noFill/>
          <a:ln>
            <a:noFill/>
          </a:ln>
        </p:spPr>
      </p:pic>
      <p:grpSp>
        <p:nvGrpSpPr>
          <p:cNvPr id="1132" name="Google Shape;1132;p31"/>
          <p:cNvGrpSpPr/>
          <p:nvPr/>
        </p:nvGrpSpPr>
        <p:grpSpPr>
          <a:xfrm>
            <a:off x="7973087" y="4942563"/>
            <a:ext cx="3439523" cy="3705616"/>
            <a:chOff x="-1" y="-1"/>
            <a:chExt cx="3439522" cy="3705614"/>
          </a:xfrm>
        </p:grpSpPr>
        <p:pic>
          <p:nvPicPr>
            <p:cNvPr id="1133" name="Google Shape;1133;p31" descr="Model to Laser 3.jpg"/>
            <p:cNvPicPr preferRelativeResize="0"/>
            <p:nvPr/>
          </p:nvPicPr>
          <p:blipFill rotWithShape="1">
            <a:blip r:embed="rId10">
              <a:alphaModFix/>
            </a:blip>
            <a:srcRect l="37091" r="31"/>
            <a:stretch/>
          </p:blipFill>
          <p:spPr>
            <a:xfrm>
              <a:off x="127000" y="88900"/>
              <a:ext cx="3185521" cy="3375413"/>
            </a:xfrm>
            <a:prstGeom prst="rect">
              <a:avLst/>
            </a:prstGeom>
            <a:noFill/>
            <a:ln>
              <a:noFill/>
            </a:ln>
          </p:spPr>
        </p:pic>
        <p:pic>
          <p:nvPicPr>
            <p:cNvPr id="1134" name="Google Shape;1134;p31" descr="Model to Laser 3.jpg"/>
            <p:cNvPicPr preferRelativeResize="0"/>
            <p:nvPr/>
          </p:nvPicPr>
          <p:blipFill rotWithShape="1">
            <a:blip r:embed="rId11">
              <a:alphaModFix/>
            </a:blip>
            <a:srcRect/>
            <a:stretch/>
          </p:blipFill>
          <p:spPr>
            <a:xfrm>
              <a:off x="-1" y="-1"/>
              <a:ext cx="3439522" cy="3705614"/>
            </a:xfrm>
            <a:prstGeom prst="rect">
              <a:avLst/>
            </a:prstGeom>
            <a:noFill/>
            <a:ln>
              <a:noFill/>
            </a:ln>
          </p:spPr>
        </p:pic>
      </p:grpSp>
      <p:grpSp>
        <p:nvGrpSpPr>
          <p:cNvPr id="1135" name="Google Shape;1135;p31"/>
          <p:cNvGrpSpPr/>
          <p:nvPr/>
        </p:nvGrpSpPr>
        <p:grpSpPr>
          <a:xfrm>
            <a:off x="12316039" y="3065898"/>
            <a:ext cx="5548266" cy="3859713"/>
            <a:chOff x="0" y="-1"/>
            <a:chExt cx="5548264" cy="3859711"/>
          </a:xfrm>
        </p:grpSpPr>
        <p:pic>
          <p:nvPicPr>
            <p:cNvPr id="1136" name="Google Shape;1136;p31" descr="Model to Laser 2.jpg"/>
            <p:cNvPicPr preferRelativeResize="0"/>
            <p:nvPr/>
          </p:nvPicPr>
          <p:blipFill rotWithShape="1">
            <a:blip r:embed="rId12">
              <a:alphaModFix/>
            </a:blip>
            <a:srcRect/>
            <a:stretch/>
          </p:blipFill>
          <p:spPr>
            <a:xfrm>
              <a:off x="127000" y="88900"/>
              <a:ext cx="5294264" cy="3529510"/>
            </a:xfrm>
            <a:prstGeom prst="rect">
              <a:avLst/>
            </a:prstGeom>
            <a:noFill/>
            <a:ln>
              <a:noFill/>
            </a:ln>
          </p:spPr>
        </p:pic>
        <p:pic>
          <p:nvPicPr>
            <p:cNvPr id="1137" name="Google Shape;1137;p31" descr="Model to Laser 2.jpg"/>
            <p:cNvPicPr preferRelativeResize="0"/>
            <p:nvPr/>
          </p:nvPicPr>
          <p:blipFill rotWithShape="1">
            <a:blip r:embed="rId13">
              <a:alphaModFix/>
            </a:blip>
            <a:srcRect/>
            <a:stretch/>
          </p:blipFill>
          <p:spPr>
            <a:xfrm>
              <a:off x="0" y="-1"/>
              <a:ext cx="5548264" cy="3859711"/>
            </a:xfrm>
            <a:prstGeom prst="rect">
              <a:avLst/>
            </a:prstGeom>
            <a:noFill/>
            <a:ln>
              <a:noFill/>
            </a:ln>
          </p:spPr>
        </p:pic>
      </p:grpSp>
      <p:grpSp>
        <p:nvGrpSpPr>
          <p:cNvPr id="1138" name="Google Shape;1138;p31"/>
          <p:cNvGrpSpPr/>
          <p:nvPr/>
        </p:nvGrpSpPr>
        <p:grpSpPr>
          <a:xfrm>
            <a:off x="18491627" y="2234117"/>
            <a:ext cx="3991738" cy="2822027"/>
            <a:chOff x="0" y="-1"/>
            <a:chExt cx="3991736" cy="2822026"/>
          </a:xfrm>
        </p:grpSpPr>
        <p:pic>
          <p:nvPicPr>
            <p:cNvPr id="1139" name="Google Shape;1139;p31" descr="Model to Laser 4.jpg"/>
            <p:cNvPicPr preferRelativeResize="0"/>
            <p:nvPr/>
          </p:nvPicPr>
          <p:blipFill rotWithShape="1">
            <a:blip r:embed="rId14">
              <a:alphaModFix/>
            </a:blip>
            <a:srcRect/>
            <a:stretch/>
          </p:blipFill>
          <p:spPr>
            <a:xfrm>
              <a:off x="127000" y="88900"/>
              <a:ext cx="3737736" cy="2491825"/>
            </a:xfrm>
            <a:prstGeom prst="rect">
              <a:avLst/>
            </a:prstGeom>
            <a:noFill/>
            <a:ln>
              <a:noFill/>
            </a:ln>
          </p:spPr>
        </p:pic>
        <p:pic>
          <p:nvPicPr>
            <p:cNvPr id="1140" name="Google Shape;1140;p31" descr="Model to Laser 4.jpg"/>
            <p:cNvPicPr preferRelativeResize="0"/>
            <p:nvPr/>
          </p:nvPicPr>
          <p:blipFill rotWithShape="1">
            <a:blip r:embed="rId8">
              <a:alphaModFix/>
            </a:blip>
            <a:srcRect/>
            <a:stretch/>
          </p:blipFill>
          <p:spPr>
            <a:xfrm>
              <a:off x="0" y="-1"/>
              <a:ext cx="3991736" cy="2822026"/>
            </a:xfrm>
            <a:prstGeom prst="rect">
              <a:avLst/>
            </a:prstGeom>
            <a:noFill/>
            <a:ln>
              <a:noFill/>
            </a:ln>
          </p:spPr>
        </p:pic>
      </p:grpSp>
      <p:grpSp>
        <p:nvGrpSpPr>
          <p:cNvPr id="1141" name="Google Shape;1141;p31"/>
          <p:cNvGrpSpPr/>
          <p:nvPr/>
        </p:nvGrpSpPr>
        <p:grpSpPr>
          <a:xfrm>
            <a:off x="18232156" y="5317814"/>
            <a:ext cx="5862884" cy="4069458"/>
            <a:chOff x="0" y="-1"/>
            <a:chExt cx="5862883" cy="4069457"/>
          </a:xfrm>
        </p:grpSpPr>
        <p:pic>
          <p:nvPicPr>
            <p:cNvPr id="1142" name="Google Shape;1142;p31" descr="Model to Laser 5.jpg"/>
            <p:cNvPicPr preferRelativeResize="0"/>
            <p:nvPr/>
          </p:nvPicPr>
          <p:blipFill rotWithShape="1">
            <a:blip r:embed="rId15">
              <a:alphaModFix/>
            </a:blip>
            <a:srcRect l="7812" r="7809"/>
            <a:stretch/>
          </p:blipFill>
          <p:spPr>
            <a:xfrm>
              <a:off x="127000" y="88900"/>
              <a:ext cx="5608883" cy="3739256"/>
            </a:xfrm>
            <a:prstGeom prst="rect">
              <a:avLst/>
            </a:prstGeom>
            <a:noFill/>
            <a:ln>
              <a:noFill/>
            </a:ln>
          </p:spPr>
        </p:pic>
        <p:pic>
          <p:nvPicPr>
            <p:cNvPr id="1143" name="Google Shape;1143;p31" descr="Model to Laser 5.jpg"/>
            <p:cNvPicPr preferRelativeResize="0"/>
            <p:nvPr/>
          </p:nvPicPr>
          <p:blipFill rotWithShape="1">
            <a:blip r:embed="rId16">
              <a:alphaModFix/>
            </a:blip>
            <a:srcRect/>
            <a:stretch/>
          </p:blipFill>
          <p:spPr>
            <a:xfrm>
              <a:off x="0" y="-1"/>
              <a:ext cx="5862883" cy="4069457"/>
            </a:xfrm>
            <a:prstGeom prst="rect">
              <a:avLst/>
            </a:prstGeom>
            <a:noFill/>
            <a:ln>
              <a:noFill/>
            </a:ln>
          </p:spPr>
        </p:pic>
      </p:grpSp>
      <p:pic>
        <p:nvPicPr>
          <p:cNvPr id="1144" name="Google Shape;1144;p31" descr="Ligne Ligne"/>
          <p:cNvPicPr preferRelativeResize="0"/>
          <p:nvPr/>
        </p:nvPicPr>
        <p:blipFill rotWithShape="1">
          <a:blip r:embed="rId17">
            <a:alphaModFix/>
          </a:blip>
          <a:srcRect/>
          <a:stretch/>
        </p:blipFill>
        <p:spPr>
          <a:xfrm>
            <a:off x="8834791" y="787281"/>
            <a:ext cx="3501192" cy="127001"/>
          </a:xfrm>
          <a:prstGeom prst="rect">
            <a:avLst/>
          </a:prstGeom>
          <a:noFill/>
          <a:ln>
            <a:noFill/>
          </a:ln>
        </p:spPr>
      </p:pic>
      <p:sp>
        <p:nvSpPr>
          <p:cNvPr id="1145" name="Google Shape;1145;p31"/>
          <p:cNvSpPr txBox="1">
            <a:spLocks noGrp="1"/>
          </p:cNvSpPr>
          <p:nvPr>
            <p:ph type="title" idx="4294967295"/>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sp>
        <p:nvSpPr>
          <p:cNvPr id="1146" name="Google Shape;1146;p31"/>
          <p:cNvSpPr txBox="1"/>
          <p:nvPr/>
        </p:nvSpPr>
        <p:spPr>
          <a:xfrm>
            <a:off x="7870584" y="11350526"/>
            <a:ext cx="5982382"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8">
                  <a:extLst>
                    <a:ext uri="{A12FA001-AC4F-418D-AE19-62706E023703}">
                      <ahyp:hlinkClr xmlns:ahyp="http://schemas.microsoft.com/office/drawing/2018/hyperlinkcolor" val="tx"/>
                    </a:ext>
                  </a:extLst>
                </a:hlinkClick>
              </a:rPr>
              <a:t>Fusion 360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32"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152" name="Google Shape;1152;p32"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153" name="Google Shape;1153;p32"/>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154" name="Google Shape;1154;p32"/>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155" name="Google Shape;1155;p32"/>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156" name="Google Shape;1156;p32" descr="descarga.png"/>
          <p:cNvPicPr preferRelativeResize="0"/>
          <p:nvPr/>
        </p:nvPicPr>
        <p:blipFill rotWithShape="1">
          <a:blip r:embed="rId5">
            <a:alphaModFix/>
          </a:blip>
          <a:srcRect l="23751" t="28839" r="23752" b="28839"/>
          <a:stretch/>
        </p:blipFill>
        <p:spPr>
          <a:xfrm>
            <a:off x="16950384" y="10707356"/>
            <a:ext cx="1594706" cy="720001"/>
          </a:xfrm>
          <a:prstGeom prst="rect">
            <a:avLst/>
          </a:prstGeom>
          <a:noFill/>
          <a:ln>
            <a:noFill/>
          </a:ln>
        </p:spPr>
      </p:pic>
      <p:grpSp>
        <p:nvGrpSpPr>
          <p:cNvPr id="1157" name="Google Shape;1157;p32"/>
          <p:cNvGrpSpPr/>
          <p:nvPr/>
        </p:nvGrpSpPr>
        <p:grpSpPr>
          <a:xfrm>
            <a:off x="8182525" y="2503252"/>
            <a:ext cx="6239177" cy="7207641"/>
            <a:chOff x="-1" y="-1"/>
            <a:chExt cx="6239176" cy="7207640"/>
          </a:xfrm>
        </p:grpSpPr>
        <p:pic>
          <p:nvPicPr>
            <p:cNvPr id="1158" name="Google Shape;1158;p32" descr="Box Laser 1.png"/>
            <p:cNvPicPr preferRelativeResize="0"/>
            <p:nvPr/>
          </p:nvPicPr>
          <p:blipFill rotWithShape="1">
            <a:blip r:embed="rId6">
              <a:alphaModFix/>
            </a:blip>
            <a:srcRect/>
            <a:stretch/>
          </p:blipFill>
          <p:spPr>
            <a:xfrm>
              <a:off x="347119" y="88900"/>
              <a:ext cx="5544936" cy="6877439"/>
            </a:xfrm>
            <a:prstGeom prst="rect">
              <a:avLst/>
            </a:prstGeom>
            <a:noFill/>
            <a:ln>
              <a:noFill/>
            </a:ln>
          </p:spPr>
        </p:pic>
        <p:pic>
          <p:nvPicPr>
            <p:cNvPr id="1159" name="Google Shape;1159;p32" descr="Box Laser 1.png"/>
            <p:cNvPicPr preferRelativeResize="0"/>
            <p:nvPr/>
          </p:nvPicPr>
          <p:blipFill rotWithShape="1">
            <a:blip r:embed="rId7">
              <a:alphaModFix/>
            </a:blip>
            <a:srcRect/>
            <a:stretch/>
          </p:blipFill>
          <p:spPr>
            <a:xfrm>
              <a:off x="-1" y="-1"/>
              <a:ext cx="6239176" cy="7207640"/>
            </a:xfrm>
            <a:prstGeom prst="rect">
              <a:avLst/>
            </a:prstGeom>
            <a:noFill/>
            <a:ln>
              <a:noFill/>
            </a:ln>
          </p:spPr>
        </p:pic>
      </p:grpSp>
      <p:pic>
        <p:nvPicPr>
          <p:cNvPr id="1160" name="Google Shape;1160;p32" descr="Instructables.png"/>
          <p:cNvPicPr preferRelativeResize="0"/>
          <p:nvPr/>
        </p:nvPicPr>
        <p:blipFill rotWithShape="1">
          <a:blip r:embed="rId8">
            <a:alphaModFix/>
          </a:blip>
          <a:srcRect/>
          <a:stretch/>
        </p:blipFill>
        <p:spPr>
          <a:xfrm>
            <a:off x="18857783" y="10685082"/>
            <a:ext cx="2412501" cy="900001"/>
          </a:xfrm>
          <a:prstGeom prst="rect">
            <a:avLst/>
          </a:prstGeom>
          <a:noFill/>
          <a:ln>
            <a:noFill/>
          </a:ln>
        </p:spPr>
      </p:pic>
      <p:pic>
        <p:nvPicPr>
          <p:cNvPr id="1161" name="Google Shape;1161;p32" descr="Ligne Ligne"/>
          <p:cNvPicPr preferRelativeResize="0"/>
          <p:nvPr/>
        </p:nvPicPr>
        <p:blipFill rotWithShape="1">
          <a:blip r:embed="rId9">
            <a:alphaModFix/>
          </a:blip>
          <a:srcRect/>
          <a:stretch/>
        </p:blipFill>
        <p:spPr>
          <a:xfrm>
            <a:off x="8834791" y="787281"/>
            <a:ext cx="3501192" cy="127001"/>
          </a:xfrm>
          <a:prstGeom prst="rect">
            <a:avLst/>
          </a:prstGeom>
          <a:noFill/>
          <a:ln>
            <a:noFill/>
          </a:ln>
        </p:spPr>
      </p:pic>
      <p:grpSp>
        <p:nvGrpSpPr>
          <p:cNvPr id="1162" name="Google Shape;1162;p32"/>
          <p:cNvGrpSpPr/>
          <p:nvPr/>
        </p:nvGrpSpPr>
        <p:grpSpPr>
          <a:xfrm>
            <a:off x="7722403" y="1472999"/>
            <a:ext cx="16273483" cy="393701"/>
            <a:chOff x="0" y="495299"/>
            <a:chExt cx="16273483" cy="393701"/>
          </a:xfrm>
        </p:grpSpPr>
        <p:sp>
          <p:nvSpPr>
            <p:cNvPr id="1163" name="Google Shape;1163;p32"/>
            <p:cNvSpPr/>
            <p:nvPr/>
          </p:nvSpPr>
          <p:spPr>
            <a:xfrm>
              <a:off x="0" y="888999"/>
              <a:ext cx="803300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Parametric 3D Models (Box)</a:t>
              </a:r>
              <a:endParaRPr sz="1400" b="0" i="0" u="none" strike="noStrike" cap="none">
                <a:solidFill>
                  <a:srgbClr val="000000"/>
                </a:solidFill>
                <a:latin typeface="Arial"/>
                <a:ea typeface="Arial"/>
                <a:cs typeface="Arial"/>
                <a:sym typeface="Arial"/>
              </a:endParaRPr>
            </a:p>
          </p:txBody>
        </p:sp>
        <p:sp>
          <p:nvSpPr>
            <p:cNvPr id="1164" name="Google Shape;1164;p32"/>
            <p:cNvSpPr/>
            <p:nvPr/>
          </p:nvSpPr>
          <p:spPr>
            <a:xfrm>
              <a:off x="7945557" y="495299"/>
              <a:ext cx="8327926"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Laser Object</a:t>
              </a:r>
              <a:endParaRPr sz="1400" b="0" i="0" u="none" strike="noStrike" cap="none">
                <a:solidFill>
                  <a:srgbClr val="000000"/>
                </a:solidFill>
                <a:latin typeface="Arial"/>
                <a:ea typeface="Arial"/>
                <a:cs typeface="Arial"/>
                <a:sym typeface="Arial"/>
              </a:endParaRPr>
            </a:p>
          </p:txBody>
        </p:sp>
        <p:cxnSp>
          <p:nvCxnSpPr>
            <p:cNvPr id="1165" name="Google Shape;1165;p32"/>
            <p:cNvCxnSpPr/>
            <p:nvPr/>
          </p:nvCxnSpPr>
          <p:spPr>
            <a:xfrm>
              <a:off x="7808177" y="495299"/>
              <a:ext cx="1927482" cy="1"/>
            </a:xfrm>
            <a:prstGeom prst="straightConnector1">
              <a:avLst/>
            </a:prstGeom>
            <a:noFill/>
            <a:ln w="25400" cap="flat" cmpd="sng">
              <a:solidFill>
                <a:srgbClr val="000000"/>
              </a:solidFill>
              <a:prstDash val="solid"/>
              <a:miter lim="400000"/>
              <a:headEnd type="none" w="sm" len="sm"/>
              <a:tailEnd type="triangle" w="med" len="med"/>
            </a:ln>
          </p:spPr>
        </p:cxnSp>
      </p:grpSp>
      <p:grpSp>
        <p:nvGrpSpPr>
          <p:cNvPr id="1166" name="Google Shape;1166;p32"/>
          <p:cNvGrpSpPr/>
          <p:nvPr/>
        </p:nvGrpSpPr>
        <p:grpSpPr>
          <a:xfrm>
            <a:off x="16072279" y="2192102"/>
            <a:ext cx="7983510" cy="7207641"/>
            <a:chOff x="-1" y="-1"/>
            <a:chExt cx="7983509" cy="7207640"/>
          </a:xfrm>
        </p:grpSpPr>
        <p:pic>
          <p:nvPicPr>
            <p:cNvPr id="1167" name="Google Shape;1167;p32" descr="Box Laser.jpg"/>
            <p:cNvPicPr preferRelativeResize="0"/>
            <p:nvPr/>
          </p:nvPicPr>
          <p:blipFill rotWithShape="1">
            <a:blip r:embed="rId10">
              <a:alphaModFix/>
            </a:blip>
            <a:srcRect l="22323" t="324" r="14868" b="324"/>
            <a:stretch/>
          </p:blipFill>
          <p:spPr>
            <a:xfrm>
              <a:off x="127000" y="88900"/>
              <a:ext cx="7729508" cy="6877439"/>
            </a:xfrm>
            <a:prstGeom prst="rect">
              <a:avLst/>
            </a:prstGeom>
            <a:noFill/>
            <a:ln>
              <a:noFill/>
            </a:ln>
          </p:spPr>
        </p:pic>
        <p:pic>
          <p:nvPicPr>
            <p:cNvPr id="1168" name="Google Shape;1168;p32" descr="Box Laser.jpg"/>
            <p:cNvPicPr preferRelativeResize="0"/>
            <p:nvPr/>
          </p:nvPicPr>
          <p:blipFill rotWithShape="1">
            <a:blip r:embed="rId11">
              <a:alphaModFix/>
            </a:blip>
            <a:srcRect/>
            <a:stretch/>
          </p:blipFill>
          <p:spPr>
            <a:xfrm>
              <a:off x="-1" y="-1"/>
              <a:ext cx="7983509" cy="7207640"/>
            </a:xfrm>
            <a:prstGeom prst="rect">
              <a:avLst/>
            </a:prstGeom>
            <a:noFill/>
            <a:ln>
              <a:noFill/>
            </a:ln>
          </p:spPr>
        </p:pic>
      </p:grpSp>
      <p:sp>
        <p:nvSpPr>
          <p:cNvPr id="1169" name="Google Shape;1169;p32"/>
          <p:cNvSpPr txBox="1"/>
          <p:nvPr/>
        </p:nvSpPr>
        <p:spPr>
          <a:xfrm>
            <a:off x="17882420" y="11777353"/>
            <a:ext cx="5210151"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sng" strike="noStrike" cap="none">
                <a:solidFill>
                  <a:srgbClr val="000000"/>
                </a:solidFill>
                <a:latin typeface="Helvetica Neue"/>
                <a:ea typeface="Helvetica Neue"/>
                <a:cs typeface="Helvetica Neue"/>
                <a:sym typeface="Helvetica Neue"/>
                <a:hlinkClick r:id="rId12">
                  <a:extLst>
                    <a:ext uri="{A12FA001-AC4F-418D-AE19-62706E023703}">
                      <ahyp:hlinkClr xmlns:ahyp="http://schemas.microsoft.com/office/drawing/2018/hyperlinkcolor" val="tx"/>
                    </a:ext>
                  </a:extLst>
                </a:hlinkClick>
              </a:rPr>
              <a:t>“ Laser-cut box generators” </a:t>
            </a:r>
            <a:endParaRPr sz="1400" b="0" i="0" u="none" strike="noStrike" cap="none">
              <a:solidFill>
                <a:srgbClr val="000000"/>
              </a:solidFill>
              <a:latin typeface="Arial"/>
              <a:ea typeface="Arial"/>
              <a:cs typeface="Arial"/>
              <a:sym typeface="Arial"/>
            </a:endParaRPr>
          </a:p>
        </p:txBody>
      </p:sp>
      <p:sp>
        <p:nvSpPr>
          <p:cNvPr id="1170" name="Google Shape;1170;p32"/>
          <p:cNvSpPr txBox="1"/>
          <p:nvPr/>
        </p:nvSpPr>
        <p:spPr>
          <a:xfrm>
            <a:off x="7870584" y="10842526"/>
            <a:ext cx="5982382"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3">
                  <a:extLst>
                    <a:ext uri="{A12FA001-AC4F-418D-AE19-62706E023703}">
                      <ahyp:hlinkClr xmlns:ahyp="http://schemas.microsoft.com/office/drawing/2018/hyperlinkcolor" val="tx"/>
                    </a:ext>
                  </a:extLst>
                </a:hlinkClick>
              </a:rPr>
              <a:t>http://www.makercase.com/</a:t>
            </a:r>
            <a:endParaRPr sz="1400" b="0" i="0" u="none" strike="noStrike" cap="none">
              <a:solidFill>
                <a:srgbClr val="000000"/>
              </a:solidFill>
              <a:latin typeface="Arial"/>
              <a:ea typeface="Arial"/>
              <a:cs typeface="Arial"/>
              <a:sym typeface="Arial"/>
            </a:endParaRPr>
          </a:p>
        </p:txBody>
      </p:sp>
      <p:sp>
        <p:nvSpPr>
          <p:cNvPr id="1171" name="Google Shape;1171;p32"/>
          <p:cNvSpPr txBox="1"/>
          <p:nvPr/>
        </p:nvSpPr>
        <p:spPr>
          <a:xfrm>
            <a:off x="7870584" y="11553726"/>
            <a:ext cx="5982382"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4">
                  <a:extLst>
                    <a:ext uri="{A12FA001-AC4F-418D-AE19-62706E023703}">
                      <ahyp:hlinkClr xmlns:ahyp="http://schemas.microsoft.com/office/drawing/2018/hyperlinkcolor" val="tx"/>
                    </a:ext>
                  </a:extLst>
                </a:hlinkClick>
              </a:rPr>
              <a:t>http://jeromeleary.com/laser/</a:t>
            </a:r>
            <a:endParaRPr sz="1400" b="0" i="0" u="none" strike="noStrike" cap="none">
              <a:solidFill>
                <a:srgbClr val="000000"/>
              </a:solidFill>
              <a:latin typeface="Arial"/>
              <a:ea typeface="Arial"/>
              <a:cs typeface="Arial"/>
              <a:sym typeface="Arial"/>
            </a:endParaRPr>
          </a:p>
        </p:txBody>
      </p:sp>
      <p:sp>
        <p:nvSpPr>
          <p:cNvPr id="1172" name="Google Shape;1172;p32"/>
          <p:cNvSpPr txBox="1">
            <a:spLocks noGrp="1"/>
          </p:cNvSpPr>
          <p:nvPr>
            <p:ph type="title" idx="4294967295"/>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77" name="Google Shape;1177;p33"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178" name="Google Shape;1178;p33"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179" name="Google Shape;1179;p33"/>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180" name="Google Shape;1180;p33"/>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181" name="Google Shape;1181;p33"/>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182" name="Google Shape;1182;p33" descr="descarga.png"/>
          <p:cNvPicPr preferRelativeResize="0"/>
          <p:nvPr/>
        </p:nvPicPr>
        <p:blipFill rotWithShape="1">
          <a:blip r:embed="rId5">
            <a:alphaModFix/>
          </a:blip>
          <a:srcRect l="23751" t="28839" r="23752" b="28839"/>
          <a:stretch/>
        </p:blipFill>
        <p:spPr>
          <a:xfrm>
            <a:off x="16950384" y="10707356"/>
            <a:ext cx="1594706" cy="720001"/>
          </a:xfrm>
          <a:prstGeom prst="rect">
            <a:avLst/>
          </a:prstGeom>
          <a:noFill/>
          <a:ln>
            <a:noFill/>
          </a:ln>
        </p:spPr>
      </p:pic>
      <p:pic>
        <p:nvPicPr>
          <p:cNvPr id="1183" name="Google Shape;1183;p33" descr="Instructables.png"/>
          <p:cNvPicPr preferRelativeResize="0"/>
          <p:nvPr/>
        </p:nvPicPr>
        <p:blipFill rotWithShape="1">
          <a:blip r:embed="rId6">
            <a:alphaModFix/>
          </a:blip>
          <a:srcRect/>
          <a:stretch/>
        </p:blipFill>
        <p:spPr>
          <a:xfrm>
            <a:off x="18857783" y="10685082"/>
            <a:ext cx="2412501" cy="900001"/>
          </a:xfrm>
          <a:prstGeom prst="rect">
            <a:avLst/>
          </a:prstGeom>
          <a:noFill/>
          <a:ln>
            <a:noFill/>
          </a:ln>
        </p:spPr>
      </p:pic>
      <p:pic>
        <p:nvPicPr>
          <p:cNvPr id="1184" name="Google Shape;1184;p33" descr="Ligne Ligne"/>
          <p:cNvPicPr preferRelativeResize="0"/>
          <p:nvPr/>
        </p:nvPicPr>
        <p:blipFill rotWithShape="1">
          <a:blip r:embed="rId7">
            <a:alphaModFix/>
          </a:blip>
          <a:srcRect/>
          <a:stretch/>
        </p:blipFill>
        <p:spPr>
          <a:xfrm>
            <a:off x="8834791" y="787281"/>
            <a:ext cx="3501192" cy="127001"/>
          </a:xfrm>
          <a:prstGeom prst="rect">
            <a:avLst/>
          </a:prstGeom>
          <a:noFill/>
          <a:ln>
            <a:noFill/>
          </a:ln>
        </p:spPr>
      </p:pic>
      <p:grpSp>
        <p:nvGrpSpPr>
          <p:cNvPr id="1185" name="Google Shape;1185;p33"/>
          <p:cNvGrpSpPr/>
          <p:nvPr/>
        </p:nvGrpSpPr>
        <p:grpSpPr>
          <a:xfrm>
            <a:off x="7722403" y="1669850"/>
            <a:ext cx="16273485" cy="1"/>
            <a:chOff x="0" y="469900"/>
            <a:chExt cx="16273483" cy="1"/>
          </a:xfrm>
        </p:grpSpPr>
        <p:sp>
          <p:nvSpPr>
            <p:cNvPr id="1186" name="Google Shape;1186;p33"/>
            <p:cNvSpPr/>
            <p:nvPr/>
          </p:nvSpPr>
          <p:spPr>
            <a:xfrm>
              <a:off x="0" y="469900"/>
              <a:ext cx="880243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Parametric 3D Models (Joins)</a:t>
              </a:r>
              <a:endParaRPr sz="1400" b="0" i="0" u="none" strike="noStrike" cap="none">
                <a:solidFill>
                  <a:srgbClr val="000000"/>
                </a:solidFill>
                <a:latin typeface="Arial"/>
                <a:ea typeface="Arial"/>
                <a:cs typeface="Arial"/>
                <a:sym typeface="Arial"/>
              </a:endParaRPr>
            </a:p>
          </p:txBody>
        </p:sp>
        <p:sp>
          <p:nvSpPr>
            <p:cNvPr id="1187" name="Google Shape;1187;p33"/>
            <p:cNvSpPr/>
            <p:nvPr/>
          </p:nvSpPr>
          <p:spPr>
            <a:xfrm>
              <a:off x="12192363" y="469900"/>
              <a:ext cx="4081120"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Laser Object</a:t>
              </a:r>
              <a:endParaRPr sz="1400" b="0" i="0" u="none" strike="noStrike" cap="none">
                <a:solidFill>
                  <a:srgbClr val="000000"/>
                </a:solidFill>
                <a:latin typeface="Arial"/>
                <a:ea typeface="Arial"/>
                <a:cs typeface="Arial"/>
                <a:sym typeface="Arial"/>
              </a:endParaRPr>
            </a:p>
          </p:txBody>
        </p:sp>
        <p:cxnSp>
          <p:nvCxnSpPr>
            <p:cNvPr id="1188" name="Google Shape;1188;p33"/>
            <p:cNvCxnSpPr/>
            <p:nvPr/>
          </p:nvCxnSpPr>
          <p:spPr>
            <a:xfrm>
              <a:off x="8734328" y="469900"/>
              <a:ext cx="1927483" cy="1"/>
            </a:xfrm>
            <a:prstGeom prst="straightConnector1">
              <a:avLst/>
            </a:prstGeom>
            <a:noFill/>
            <a:ln w="25400" cap="flat" cmpd="sng">
              <a:solidFill>
                <a:srgbClr val="000000"/>
              </a:solidFill>
              <a:prstDash val="solid"/>
              <a:miter lim="400000"/>
              <a:headEnd type="none" w="sm" len="sm"/>
              <a:tailEnd type="triangle" w="med" len="med"/>
            </a:ln>
          </p:spPr>
        </p:cxnSp>
      </p:grpSp>
      <p:sp>
        <p:nvSpPr>
          <p:cNvPr id="1189" name="Google Shape;1189;p33"/>
          <p:cNvSpPr txBox="1"/>
          <p:nvPr/>
        </p:nvSpPr>
        <p:spPr>
          <a:xfrm>
            <a:off x="17476426" y="11777353"/>
            <a:ext cx="6022138"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sng" strike="noStrike" cap="none">
                <a:solidFill>
                  <a:srgbClr val="000000"/>
                </a:solidFill>
                <a:latin typeface="Helvetica Neue"/>
                <a:ea typeface="Helvetica Neue"/>
                <a:cs typeface="Helvetica Neue"/>
                <a:sym typeface="Helvetica Neue"/>
                <a:hlinkClick r:id="rId8">
                  <a:extLst>
                    <a:ext uri="{A12FA001-AC4F-418D-AE19-62706E023703}">
                      <ahyp:hlinkClr xmlns:ahyp="http://schemas.microsoft.com/office/drawing/2018/hyperlinkcolor" val="tx"/>
                    </a:ext>
                  </a:extLst>
                </a:hlinkClick>
              </a:rPr>
              <a:t>“Joints for laser cut assemblies” </a:t>
            </a:r>
            <a:endParaRPr sz="1400" b="0" i="0" u="none" strike="noStrike" cap="none">
              <a:solidFill>
                <a:srgbClr val="000000"/>
              </a:solidFill>
              <a:latin typeface="Arial"/>
              <a:ea typeface="Arial"/>
              <a:cs typeface="Arial"/>
              <a:sym typeface="Arial"/>
            </a:endParaRPr>
          </a:p>
        </p:txBody>
      </p:sp>
      <p:sp>
        <p:nvSpPr>
          <p:cNvPr id="1190" name="Google Shape;1190;p33"/>
          <p:cNvSpPr txBox="1"/>
          <p:nvPr/>
        </p:nvSpPr>
        <p:spPr>
          <a:xfrm>
            <a:off x="7870584" y="10842526"/>
            <a:ext cx="5982382"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9">
                  <a:extLst>
                    <a:ext uri="{A12FA001-AC4F-418D-AE19-62706E023703}">
                      <ahyp:hlinkClr xmlns:ahyp="http://schemas.microsoft.com/office/drawing/2018/hyperlinkcolor" val="tx"/>
                    </a:ext>
                  </a:extLst>
                </a:hlinkClick>
              </a:rPr>
              <a:t>Joinery</a:t>
            </a:r>
            <a:endParaRPr sz="1400" b="0" i="0" u="none" strike="noStrike" cap="none">
              <a:solidFill>
                <a:srgbClr val="000000"/>
              </a:solidFill>
              <a:latin typeface="Arial"/>
              <a:ea typeface="Arial"/>
              <a:cs typeface="Arial"/>
              <a:sym typeface="Arial"/>
            </a:endParaRPr>
          </a:p>
        </p:txBody>
      </p:sp>
      <p:sp>
        <p:nvSpPr>
          <p:cNvPr id="1191" name="Google Shape;1191;p33"/>
          <p:cNvSpPr txBox="1">
            <a:spLocks noGrp="1"/>
          </p:cNvSpPr>
          <p:nvPr>
            <p:ph type="title" idx="4294967295"/>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pic>
        <p:nvPicPr>
          <p:cNvPr id="1192" name="Google Shape;1192;p33" descr="Joins.jpg"/>
          <p:cNvPicPr preferRelativeResize="0"/>
          <p:nvPr/>
        </p:nvPicPr>
        <p:blipFill rotWithShape="1">
          <a:blip r:embed="rId10">
            <a:alphaModFix/>
          </a:blip>
          <a:srcRect/>
          <a:stretch/>
        </p:blipFill>
        <p:spPr>
          <a:xfrm>
            <a:off x="11289128" y="2908020"/>
            <a:ext cx="9140104" cy="609340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pic>
        <p:nvPicPr>
          <p:cNvPr id="1197" name="Google Shape;1197;p34"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198" name="Google Shape;1198;p34"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199" name="Google Shape;1199;p34"/>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200" name="Google Shape;1200;p34"/>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201" name="Google Shape;1201;p34"/>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202" name="Google Shape;1202;p34" descr="descarga.png"/>
          <p:cNvPicPr preferRelativeResize="0"/>
          <p:nvPr/>
        </p:nvPicPr>
        <p:blipFill rotWithShape="1">
          <a:blip r:embed="rId5">
            <a:alphaModFix/>
          </a:blip>
          <a:srcRect l="23751" t="28839" r="23752" b="28839"/>
          <a:stretch/>
        </p:blipFill>
        <p:spPr>
          <a:xfrm>
            <a:off x="16950384" y="10707356"/>
            <a:ext cx="1594706" cy="720001"/>
          </a:xfrm>
          <a:prstGeom prst="rect">
            <a:avLst/>
          </a:prstGeom>
          <a:noFill/>
          <a:ln>
            <a:noFill/>
          </a:ln>
        </p:spPr>
      </p:pic>
      <p:grpSp>
        <p:nvGrpSpPr>
          <p:cNvPr id="1203" name="Google Shape;1203;p34"/>
          <p:cNvGrpSpPr/>
          <p:nvPr/>
        </p:nvGrpSpPr>
        <p:grpSpPr>
          <a:xfrm>
            <a:off x="8182524" y="2401652"/>
            <a:ext cx="6239177" cy="7207641"/>
            <a:chOff x="-1" y="-1"/>
            <a:chExt cx="6239176" cy="7207640"/>
          </a:xfrm>
        </p:grpSpPr>
        <p:pic>
          <p:nvPicPr>
            <p:cNvPr id="1204" name="Google Shape;1204;p34" descr="Gear Generator.png"/>
            <p:cNvPicPr preferRelativeResize="0"/>
            <p:nvPr/>
          </p:nvPicPr>
          <p:blipFill rotWithShape="1">
            <a:blip r:embed="rId6">
              <a:alphaModFix/>
            </a:blip>
            <a:srcRect l="15512" r="15512"/>
            <a:stretch/>
          </p:blipFill>
          <p:spPr>
            <a:xfrm>
              <a:off x="127000" y="88900"/>
              <a:ext cx="5985175" cy="6877439"/>
            </a:xfrm>
            <a:prstGeom prst="rect">
              <a:avLst/>
            </a:prstGeom>
            <a:noFill/>
            <a:ln>
              <a:noFill/>
            </a:ln>
          </p:spPr>
        </p:pic>
        <p:pic>
          <p:nvPicPr>
            <p:cNvPr id="1205" name="Google Shape;1205;p34" descr="Gear Generator.png"/>
            <p:cNvPicPr preferRelativeResize="0"/>
            <p:nvPr/>
          </p:nvPicPr>
          <p:blipFill rotWithShape="1">
            <a:blip r:embed="rId7">
              <a:alphaModFix/>
            </a:blip>
            <a:srcRect/>
            <a:stretch/>
          </p:blipFill>
          <p:spPr>
            <a:xfrm>
              <a:off x="-1" y="-1"/>
              <a:ext cx="6239176" cy="7207640"/>
            </a:xfrm>
            <a:prstGeom prst="rect">
              <a:avLst/>
            </a:prstGeom>
            <a:noFill/>
            <a:ln>
              <a:noFill/>
            </a:ln>
          </p:spPr>
        </p:pic>
      </p:grpSp>
      <p:pic>
        <p:nvPicPr>
          <p:cNvPr id="1206" name="Google Shape;1206;p34" descr="Instructables.png"/>
          <p:cNvPicPr preferRelativeResize="0"/>
          <p:nvPr/>
        </p:nvPicPr>
        <p:blipFill rotWithShape="1">
          <a:blip r:embed="rId8">
            <a:alphaModFix/>
          </a:blip>
          <a:srcRect/>
          <a:stretch/>
        </p:blipFill>
        <p:spPr>
          <a:xfrm>
            <a:off x="18857783" y="10685082"/>
            <a:ext cx="2412501" cy="900001"/>
          </a:xfrm>
          <a:prstGeom prst="rect">
            <a:avLst/>
          </a:prstGeom>
          <a:noFill/>
          <a:ln>
            <a:noFill/>
          </a:ln>
        </p:spPr>
      </p:pic>
      <p:pic>
        <p:nvPicPr>
          <p:cNvPr id="1207" name="Google Shape;1207;p34" descr="Ligne Ligne"/>
          <p:cNvPicPr preferRelativeResize="0"/>
          <p:nvPr/>
        </p:nvPicPr>
        <p:blipFill rotWithShape="1">
          <a:blip r:embed="rId9">
            <a:alphaModFix/>
          </a:blip>
          <a:srcRect/>
          <a:stretch/>
        </p:blipFill>
        <p:spPr>
          <a:xfrm>
            <a:off x="8834791" y="787281"/>
            <a:ext cx="3501192" cy="127001"/>
          </a:xfrm>
          <a:prstGeom prst="rect">
            <a:avLst/>
          </a:prstGeom>
          <a:noFill/>
          <a:ln>
            <a:noFill/>
          </a:ln>
        </p:spPr>
      </p:pic>
      <p:grpSp>
        <p:nvGrpSpPr>
          <p:cNvPr id="1208" name="Google Shape;1208;p34"/>
          <p:cNvGrpSpPr/>
          <p:nvPr/>
        </p:nvGrpSpPr>
        <p:grpSpPr>
          <a:xfrm>
            <a:off x="7147678" y="1473000"/>
            <a:ext cx="16848210" cy="1"/>
            <a:chOff x="0" y="469900"/>
            <a:chExt cx="16848208" cy="1"/>
          </a:xfrm>
        </p:grpSpPr>
        <p:sp>
          <p:nvSpPr>
            <p:cNvPr id="1209" name="Google Shape;1209;p34"/>
            <p:cNvSpPr/>
            <p:nvPr/>
          </p:nvSpPr>
          <p:spPr>
            <a:xfrm>
              <a:off x="0" y="469900"/>
              <a:ext cx="1038297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Parametric 3D Models (Gears)</a:t>
              </a:r>
              <a:endParaRPr sz="1400" b="0" i="0" u="none" strike="noStrike" cap="none">
                <a:solidFill>
                  <a:srgbClr val="000000"/>
                </a:solidFill>
                <a:latin typeface="Arial"/>
                <a:ea typeface="Arial"/>
                <a:cs typeface="Arial"/>
                <a:sym typeface="Arial"/>
              </a:endParaRPr>
            </a:p>
          </p:txBody>
        </p:sp>
        <p:sp>
          <p:nvSpPr>
            <p:cNvPr id="1210" name="Google Shape;1210;p34"/>
            <p:cNvSpPr/>
            <p:nvPr/>
          </p:nvSpPr>
          <p:spPr>
            <a:xfrm>
              <a:off x="12494193" y="469900"/>
              <a:ext cx="4354015"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Laser Object</a:t>
              </a:r>
              <a:endParaRPr sz="1400" b="0" i="0" u="none" strike="noStrike" cap="none">
                <a:solidFill>
                  <a:srgbClr val="000000"/>
                </a:solidFill>
                <a:latin typeface="Arial"/>
                <a:ea typeface="Arial"/>
                <a:cs typeface="Arial"/>
                <a:sym typeface="Arial"/>
              </a:endParaRPr>
            </a:p>
          </p:txBody>
        </p:sp>
        <p:cxnSp>
          <p:nvCxnSpPr>
            <p:cNvPr id="1211" name="Google Shape;1211;p34"/>
            <p:cNvCxnSpPr/>
            <p:nvPr/>
          </p:nvCxnSpPr>
          <p:spPr>
            <a:xfrm>
              <a:off x="9652901" y="469900"/>
              <a:ext cx="1927483" cy="1"/>
            </a:xfrm>
            <a:prstGeom prst="straightConnector1">
              <a:avLst/>
            </a:prstGeom>
            <a:noFill/>
            <a:ln w="25400" cap="flat" cmpd="sng">
              <a:solidFill>
                <a:srgbClr val="000000"/>
              </a:solidFill>
              <a:prstDash val="solid"/>
              <a:miter lim="400000"/>
              <a:headEnd type="none" w="sm" len="sm"/>
              <a:tailEnd type="triangle" w="med" len="med"/>
            </a:ln>
          </p:spPr>
        </p:cxnSp>
      </p:grpSp>
      <p:grpSp>
        <p:nvGrpSpPr>
          <p:cNvPr id="1212" name="Google Shape;1212;p34"/>
          <p:cNvGrpSpPr/>
          <p:nvPr/>
        </p:nvGrpSpPr>
        <p:grpSpPr>
          <a:xfrm>
            <a:off x="16072278" y="2192102"/>
            <a:ext cx="7983510" cy="7207641"/>
            <a:chOff x="-1" y="-1"/>
            <a:chExt cx="7983509" cy="7207640"/>
          </a:xfrm>
        </p:grpSpPr>
        <p:pic>
          <p:nvPicPr>
            <p:cNvPr id="1213" name="Google Shape;1213;p34" descr="Gear Generator 1.jpg"/>
            <p:cNvPicPr preferRelativeResize="0"/>
            <p:nvPr/>
          </p:nvPicPr>
          <p:blipFill rotWithShape="1">
            <a:blip r:embed="rId10">
              <a:alphaModFix/>
            </a:blip>
            <a:srcRect l="7122" r="7121"/>
            <a:stretch/>
          </p:blipFill>
          <p:spPr>
            <a:xfrm>
              <a:off x="127000" y="88900"/>
              <a:ext cx="7729508" cy="6877439"/>
            </a:xfrm>
            <a:prstGeom prst="rect">
              <a:avLst/>
            </a:prstGeom>
            <a:noFill/>
            <a:ln>
              <a:noFill/>
            </a:ln>
          </p:spPr>
        </p:pic>
        <p:pic>
          <p:nvPicPr>
            <p:cNvPr id="1214" name="Google Shape;1214;p34" descr="Gear Generator 1.jpg"/>
            <p:cNvPicPr preferRelativeResize="0"/>
            <p:nvPr/>
          </p:nvPicPr>
          <p:blipFill rotWithShape="1">
            <a:blip r:embed="rId11">
              <a:alphaModFix/>
            </a:blip>
            <a:srcRect/>
            <a:stretch/>
          </p:blipFill>
          <p:spPr>
            <a:xfrm>
              <a:off x="-1" y="-1"/>
              <a:ext cx="7983509" cy="7207640"/>
            </a:xfrm>
            <a:prstGeom prst="rect">
              <a:avLst/>
            </a:prstGeom>
            <a:noFill/>
            <a:ln>
              <a:noFill/>
            </a:ln>
          </p:spPr>
        </p:pic>
      </p:grpSp>
      <p:sp>
        <p:nvSpPr>
          <p:cNvPr id="1215" name="Google Shape;1215;p34"/>
          <p:cNvSpPr txBox="1"/>
          <p:nvPr/>
        </p:nvSpPr>
        <p:spPr>
          <a:xfrm>
            <a:off x="17942973" y="11777353"/>
            <a:ext cx="5089044"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 Gear generator for laser ” </a:t>
            </a:r>
            <a:endParaRPr sz="1400" b="0" i="0" u="none" strike="noStrike" cap="none">
              <a:solidFill>
                <a:srgbClr val="000000"/>
              </a:solidFill>
              <a:latin typeface="Arial"/>
              <a:ea typeface="Arial"/>
              <a:cs typeface="Arial"/>
              <a:sym typeface="Arial"/>
            </a:endParaRPr>
          </a:p>
        </p:txBody>
      </p:sp>
      <p:sp>
        <p:nvSpPr>
          <p:cNvPr id="1216" name="Google Shape;1216;p34"/>
          <p:cNvSpPr txBox="1"/>
          <p:nvPr/>
        </p:nvSpPr>
        <p:spPr>
          <a:xfrm>
            <a:off x="7870584" y="10842526"/>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2">
                  <a:extLst>
                    <a:ext uri="{A12FA001-AC4F-418D-AE19-62706E023703}">
                      <ahyp:hlinkClr xmlns:ahyp="http://schemas.microsoft.com/office/drawing/2018/hyperlinkcolor" val="tx"/>
                    </a:ext>
                  </a:extLst>
                </a:hlinkClick>
              </a:rPr>
              <a:t>http://www.geargenerator.com/</a:t>
            </a:r>
            <a:endParaRPr sz="1400" b="0" i="0" u="none" strike="noStrike" cap="none">
              <a:solidFill>
                <a:srgbClr val="000000"/>
              </a:solidFill>
              <a:latin typeface="Arial"/>
              <a:ea typeface="Arial"/>
              <a:cs typeface="Arial"/>
              <a:sym typeface="Arial"/>
            </a:endParaRPr>
          </a:p>
        </p:txBody>
      </p:sp>
      <p:sp>
        <p:nvSpPr>
          <p:cNvPr id="1217" name="Google Shape;1217;p34"/>
          <p:cNvSpPr txBox="1"/>
          <p:nvPr/>
        </p:nvSpPr>
        <p:spPr>
          <a:xfrm>
            <a:off x="7870584" y="11595472"/>
            <a:ext cx="5982382" cy="585112"/>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3">
                  <a:extLst>
                    <a:ext uri="{A12FA001-AC4F-418D-AE19-62706E023703}">
                      <ahyp:hlinkClr xmlns:ahyp="http://schemas.microsoft.com/office/drawing/2018/hyperlinkcolor" val="tx"/>
                    </a:ext>
                  </a:extLst>
                </a:hlinkClick>
              </a:rPr>
              <a:t>http://woodgears.ca/</a:t>
            </a:r>
            <a:endParaRPr sz="1400" b="0" i="0" u="none" strike="noStrike" cap="none">
              <a:solidFill>
                <a:srgbClr val="000000"/>
              </a:solidFill>
              <a:latin typeface="Arial"/>
              <a:ea typeface="Arial"/>
              <a:cs typeface="Arial"/>
              <a:sym typeface="Arial"/>
            </a:endParaRPr>
          </a:p>
        </p:txBody>
      </p:sp>
      <p:sp>
        <p:nvSpPr>
          <p:cNvPr id="1218" name="Google Shape;1218;p34"/>
          <p:cNvSpPr txBox="1">
            <a:spLocks noGrp="1"/>
          </p:cNvSpPr>
          <p:nvPr>
            <p:ph type="title" idx="4294967295"/>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35"/>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 Technologies</a:t>
            </a:r>
            <a:endParaRPr sz="1400" b="0" i="0" u="none" strike="noStrike" cap="none">
              <a:solidFill>
                <a:srgbClr val="000000"/>
              </a:solidFill>
              <a:latin typeface="Arial"/>
              <a:ea typeface="Arial"/>
              <a:cs typeface="Arial"/>
              <a:sym typeface="Arial"/>
            </a:endParaRPr>
          </a:p>
        </p:txBody>
      </p:sp>
      <p:pic>
        <p:nvPicPr>
          <p:cNvPr id="1224" name="Google Shape;1224;p35"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225" name="Google Shape;1225;p35"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226" name="Google Shape;1226;p35"/>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227" name="Google Shape;1227;p35"/>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228" name="Google Shape;1228;p35"/>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229" name="Google Shape;1229;p35" descr="Solidworks.png"/>
          <p:cNvPicPr preferRelativeResize="0"/>
          <p:nvPr/>
        </p:nvPicPr>
        <p:blipFill rotWithShape="1">
          <a:blip r:embed="rId5">
            <a:alphaModFix/>
          </a:blip>
          <a:srcRect l="93" r="93"/>
          <a:stretch/>
        </p:blipFill>
        <p:spPr>
          <a:xfrm>
            <a:off x="16839689" y="11013466"/>
            <a:ext cx="2887476" cy="720001"/>
          </a:xfrm>
          <a:prstGeom prst="rect">
            <a:avLst/>
          </a:prstGeom>
          <a:noFill/>
          <a:ln>
            <a:noFill/>
          </a:ln>
        </p:spPr>
      </p:pic>
      <p:pic>
        <p:nvPicPr>
          <p:cNvPr id="1230" name="Google Shape;1230;p35" descr="Ligne Ligne"/>
          <p:cNvPicPr preferRelativeResize="0"/>
          <p:nvPr/>
        </p:nvPicPr>
        <p:blipFill rotWithShape="1">
          <a:blip r:embed="rId6">
            <a:alphaModFix/>
          </a:blip>
          <a:srcRect/>
          <a:stretch/>
        </p:blipFill>
        <p:spPr>
          <a:xfrm>
            <a:off x="8834791" y="787281"/>
            <a:ext cx="3501192" cy="127001"/>
          </a:xfrm>
          <a:prstGeom prst="rect">
            <a:avLst/>
          </a:prstGeom>
          <a:noFill/>
          <a:ln>
            <a:noFill/>
          </a:ln>
        </p:spPr>
      </p:pic>
      <p:grpSp>
        <p:nvGrpSpPr>
          <p:cNvPr id="1231" name="Google Shape;1231;p35"/>
          <p:cNvGrpSpPr/>
          <p:nvPr/>
        </p:nvGrpSpPr>
        <p:grpSpPr>
          <a:xfrm>
            <a:off x="7147678" y="1600000"/>
            <a:ext cx="16848210" cy="1"/>
            <a:chOff x="0" y="469900"/>
            <a:chExt cx="16848208" cy="1"/>
          </a:xfrm>
        </p:grpSpPr>
        <p:sp>
          <p:nvSpPr>
            <p:cNvPr id="1232" name="Google Shape;1232;p35"/>
            <p:cNvSpPr/>
            <p:nvPr/>
          </p:nvSpPr>
          <p:spPr>
            <a:xfrm>
              <a:off x="0" y="469900"/>
              <a:ext cx="1038297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Create 3D Model</a:t>
              </a:r>
              <a:endParaRPr sz="1400" b="0" i="0" u="none" strike="noStrike" cap="none">
                <a:solidFill>
                  <a:srgbClr val="000000"/>
                </a:solidFill>
                <a:latin typeface="Arial"/>
                <a:ea typeface="Arial"/>
                <a:cs typeface="Arial"/>
                <a:sym typeface="Arial"/>
              </a:endParaRPr>
            </a:p>
          </p:txBody>
        </p:sp>
        <p:sp>
          <p:nvSpPr>
            <p:cNvPr id="1233" name="Google Shape;1233;p35"/>
            <p:cNvSpPr/>
            <p:nvPr/>
          </p:nvSpPr>
          <p:spPr>
            <a:xfrm>
              <a:off x="12494193" y="469900"/>
              <a:ext cx="4354015"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Printing</a:t>
              </a:r>
              <a:endParaRPr sz="1400" b="0" i="0" u="none" strike="noStrike" cap="none">
                <a:solidFill>
                  <a:srgbClr val="000000"/>
                </a:solidFill>
                <a:latin typeface="Arial"/>
                <a:ea typeface="Arial"/>
                <a:cs typeface="Arial"/>
                <a:sym typeface="Arial"/>
              </a:endParaRPr>
            </a:p>
          </p:txBody>
        </p:sp>
        <p:cxnSp>
          <p:nvCxnSpPr>
            <p:cNvPr id="1234" name="Google Shape;1234;p35"/>
            <p:cNvCxnSpPr/>
            <p:nvPr/>
          </p:nvCxnSpPr>
          <p:spPr>
            <a:xfrm>
              <a:off x="9652901" y="469900"/>
              <a:ext cx="1927483" cy="1"/>
            </a:xfrm>
            <a:prstGeom prst="straightConnector1">
              <a:avLst/>
            </a:prstGeom>
            <a:noFill/>
            <a:ln w="25400" cap="flat" cmpd="sng">
              <a:solidFill>
                <a:srgbClr val="000000"/>
              </a:solidFill>
              <a:prstDash val="solid"/>
              <a:miter lim="400000"/>
              <a:headEnd type="none" w="sm" len="sm"/>
              <a:tailEnd type="triangle" w="med" len="med"/>
            </a:ln>
          </p:spPr>
        </p:cxnSp>
      </p:grpSp>
      <p:sp>
        <p:nvSpPr>
          <p:cNvPr id="1235" name="Google Shape;1235;p35"/>
          <p:cNvSpPr txBox="1"/>
          <p:nvPr/>
        </p:nvSpPr>
        <p:spPr>
          <a:xfrm>
            <a:off x="8251584" y="10613926"/>
            <a:ext cx="6517910" cy="25663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Any 3D Software: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SolidWorks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SkechUp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Onshape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grpSp>
        <p:nvGrpSpPr>
          <p:cNvPr id="1236" name="Google Shape;1236;p35"/>
          <p:cNvGrpSpPr/>
          <p:nvPr/>
        </p:nvGrpSpPr>
        <p:grpSpPr>
          <a:xfrm>
            <a:off x="7583835" y="2031719"/>
            <a:ext cx="7091409" cy="7207642"/>
            <a:chOff x="0" y="-1"/>
            <a:chExt cx="7091407" cy="7207640"/>
          </a:xfrm>
        </p:grpSpPr>
        <p:pic>
          <p:nvPicPr>
            <p:cNvPr id="1237" name="Google Shape;1237;p35" descr="Model to Print.png"/>
            <p:cNvPicPr preferRelativeResize="0"/>
            <p:nvPr/>
          </p:nvPicPr>
          <p:blipFill rotWithShape="1">
            <a:blip r:embed="rId7">
              <a:alphaModFix/>
            </a:blip>
            <a:srcRect l="615" r="25845"/>
            <a:stretch/>
          </p:blipFill>
          <p:spPr>
            <a:xfrm>
              <a:off x="127000" y="732756"/>
              <a:ext cx="6837407" cy="5589726"/>
            </a:xfrm>
            <a:prstGeom prst="rect">
              <a:avLst/>
            </a:prstGeom>
            <a:noFill/>
            <a:ln>
              <a:noFill/>
            </a:ln>
          </p:spPr>
        </p:pic>
        <p:pic>
          <p:nvPicPr>
            <p:cNvPr id="1238" name="Google Shape;1238;p35" descr="Model to Print.png"/>
            <p:cNvPicPr preferRelativeResize="0"/>
            <p:nvPr/>
          </p:nvPicPr>
          <p:blipFill rotWithShape="1">
            <a:blip r:embed="rId8">
              <a:alphaModFix/>
            </a:blip>
            <a:srcRect/>
            <a:stretch/>
          </p:blipFill>
          <p:spPr>
            <a:xfrm>
              <a:off x="0" y="-1"/>
              <a:ext cx="7091407" cy="7207640"/>
            </a:xfrm>
            <a:prstGeom prst="rect">
              <a:avLst/>
            </a:prstGeom>
            <a:noFill/>
            <a:ln>
              <a:noFill/>
            </a:ln>
          </p:spPr>
        </p:pic>
      </p:grpSp>
      <p:grpSp>
        <p:nvGrpSpPr>
          <p:cNvPr id="1239" name="Google Shape;1239;p35"/>
          <p:cNvGrpSpPr/>
          <p:nvPr/>
        </p:nvGrpSpPr>
        <p:grpSpPr>
          <a:xfrm>
            <a:off x="14731292" y="2570822"/>
            <a:ext cx="9497834" cy="6450202"/>
            <a:chOff x="-1" y="0"/>
            <a:chExt cx="9497833" cy="6450200"/>
          </a:xfrm>
        </p:grpSpPr>
        <p:pic>
          <p:nvPicPr>
            <p:cNvPr id="1240" name="Google Shape;1240;p35" descr="Model to Print 2.jpg"/>
            <p:cNvPicPr preferRelativeResize="0"/>
            <p:nvPr/>
          </p:nvPicPr>
          <p:blipFill rotWithShape="1">
            <a:blip r:embed="rId9">
              <a:alphaModFix/>
            </a:blip>
            <a:srcRect r="5660"/>
            <a:stretch/>
          </p:blipFill>
          <p:spPr>
            <a:xfrm>
              <a:off x="133145" y="88900"/>
              <a:ext cx="9237687" cy="6120000"/>
            </a:xfrm>
            <a:prstGeom prst="rect">
              <a:avLst/>
            </a:prstGeom>
            <a:noFill/>
            <a:ln>
              <a:noFill/>
            </a:ln>
          </p:spPr>
        </p:pic>
        <p:pic>
          <p:nvPicPr>
            <p:cNvPr id="1241" name="Google Shape;1241;p35" descr="Model to Print 2.jpg"/>
            <p:cNvPicPr preferRelativeResize="0"/>
            <p:nvPr/>
          </p:nvPicPr>
          <p:blipFill rotWithShape="1">
            <a:blip r:embed="rId10">
              <a:alphaModFix/>
            </a:blip>
            <a:srcRect/>
            <a:stretch/>
          </p:blipFill>
          <p:spPr>
            <a:xfrm>
              <a:off x="-1" y="0"/>
              <a:ext cx="9497833" cy="6450200"/>
            </a:xfrm>
            <a:prstGeom prst="rect">
              <a:avLst/>
            </a:prstGeom>
            <a:noFill/>
            <a:ln>
              <a:noFill/>
            </a:ln>
          </p:spPr>
        </p:pic>
      </p:grpSp>
      <p:pic>
        <p:nvPicPr>
          <p:cNvPr id="1242" name="Google Shape;1242;p35" descr="Onshape.png"/>
          <p:cNvPicPr preferRelativeResize="0"/>
          <p:nvPr/>
        </p:nvPicPr>
        <p:blipFill rotWithShape="1">
          <a:blip r:embed="rId11">
            <a:alphaModFix/>
          </a:blip>
          <a:srcRect/>
          <a:stretch/>
        </p:blipFill>
        <p:spPr>
          <a:xfrm>
            <a:off x="16721952" y="11993205"/>
            <a:ext cx="2456716" cy="670014"/>
          </a:xfrm>
          <a:prstGeom prst="rect">
            <a:avLst/>
          </a:prstGeom>
          <a:noFill/>
          <a:ln>
            <a:noFill/>
          </a:ln>
        </p:spPr>
      </p:pic>
      <p:pic>
        <p:nvPicPr>
          <p:cNvPr id="1243" name="Google Shape;1243;p35" descr="Sketchup.png"/>
          <p:cNvPicPr preferRelativeResize="0"/>
          <p:nvPr/>
        </p:nvPicPr>
        <p:blipFill rotWithShape="1">
          <a:blip r:embed="rId12">
            <a:alphaModFix/>
          </a:blip>
          <a:srcRect/>
          <a:stretch/>
        </p:blipFill>
        <p:spPr>
          <a:xfrm>
            <a:off x="20576314" y="11610366"/>
            <a:ext cx="3381345" cy="7366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36"/>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 Technologies</a:t>
            </a:r>
            <a:endParaRPr sz="1400" b="0" i="0" u="none" strike="noStrike" cap="none">
              <a:solidFill>
                <a:srgbClr val="000000"/>
              </a:solidFill>
              <a:latin typeface="Arial"/>
              <a:ea typeface="Arial"/>
              <a:cs typeface="Arial"/>
              <a:sym typeface="Arial"/>
            </a:endParaRPr>
          </a:p>
        </p:txBody>
      </p:sp>
      <p:pic>
        <p:nvPicPr>
          <p:cNvPr id="1249" name="Google Shape;1249;p36"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250" name="Google Shape;1250;p36"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251" name="Google Shape;1251;p36"/>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252" name="Google Shape;1252;p36"/>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253" name="Google Shape;1253;p36"/>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254" name="Google Shape;1254;p36" descr="Thingiverse.png"/>
          <p:cNvPicPr preferRelativeResize="0"/>
          <p:nvPr/>
        </p:nvPicPr>
        <p:blipFill rotWithShape="1">
          <a:blip r:embed="rId5">
            <a:alphaModFix/>
          </a:blip>
          <a:srcRect/>
          <a:stretch/>
        </p:blipFill>
        <p:spPr>
          <a:xfrm>
            <a:off x="16733474" y="10775116"/>
            <a:ext cx="4006958" cy="720001"/>
          </a:xfrm>
          <a:prstGeom prst="rect">
            <a:avLst/>
          </a:prstGeom>
          <a:noFill/>
          <a:ln>
            <a:noFill/>
          </a:ln>
        </p:spPr>
      </p:pic>
      <p:grpSp>
        <p:nvGrpSpPr>
          <p:cNvPr id="1255" name="Google Shape;1255;p36"/>
          <p:cNvGrpSpPr/>
          <p:nvPr/>
        </p:nvGrpSpPr>
        <p:grpSpPr>
          <a:xfrm>
            <a:off x="8047523" y="2401652"/>
            <a:ext cx="9437231" cy="7207641"/>
            <a:chOff x="0" y="-1"/>
            <a:chExt cx="9437230" cy="7207640"/>
          </a:xfrm>
        </p:grpSpPr>
        <p:pic>
          <p:nvPicPr>
            <p:cNvPr id="1256" name="Google Shape;1256;p36" descr="Thingivers to Print.png"/>
            <p:cNvPicPr preferRelativeResize="0"/>
            <p:nvPr/>
          </p:nvPicPr>
          <p:blipFill rotWithShape="1">
            <a:blip r:embed="rId6">
              <a:alphaModFix/>
            </a:blip>
            <a:srcRect/>
            <a:stretch/>
          </p:blipFill>
          <p:spPr>
            <a:xfrm>
              <a:off x="172322" y="88900"/>
              <a:ext cx="8958535" cy="6877439"/>
            </a:xfrm>
            <a:prstGeom prst="rect">
              <a:avLst/>
            </a:prstGeom>
            <a:noFill/>
            <a:ln>
              <a:noFill/>
            </a:ln>
          </p:spPr>
        </p:pic>
        <p:pic>
          <p:nvPicPr>
            <p:cNvPr id="1257" name="Google Shape;1257;p36" descr="Thingivers to Print.png"/>
            <p:cNvPicPr preferRelativeResize="0"/>
            <p:nvPr/>
          </p:nvPicPr>
          <p:blipFill rotWithShape="1">
            <a:blip r:embed="rId7">
              <a:alphaModFix/>
            </a:blip>
            <a:srcRect/>
            <a:stretch/>
          </p:blipFill>
          <p:spPr>
            <a:xfrm>
              <a:off x="0" y="-1"/>
              <a:ext cx="9437230" cy="7207640"/>
            </a:xfrm>
            <a:prstGeom prst="rect">
              <a:avLst/>
            </a:prstGeom>
            <a:noFill/>
            <a:ln>
              <a:noFill/>
            </a:ln>
          </p:spPr>
        </p:pic>
      </p:grpSp>
      <p:pic>
        <p:nvPicPr>
          <p:cNvPr id="1258" name="Google Shape;1258;p36" descr="Ligne Ligne"/>
          <p:cNvPicPr preferRelativeResize="0"/>
          <p:nvPr/>
        </p:nvPicPr>
        <p:blipFill rotWithShape="1">
          <a:blip r:embed="rId8">
            <a:alphaModFix/>
          </a:blip>
          <a:srcRect/>
          <a:stretch/>
        </p:blipFill>
        <p:spPr>
          <a:xfrm>
            <a:off x="8834791" y="787281"/>
            <a:ext cx="3501192" cy="127001"/>
          </a:xfrm>
          <a:prstGeom prst="rect">
            <a:avLst/>
          </a:prstGeom>
          <a:noFill/>
          <a:ln>
            <a:noFill/>
          </a:ln>
        </p:spPr>
      </p:pic>
      <p:grpSp>
        <p:nvGrpSpPr>
          <p:cNvPr id="1259" name="Google Shape;1259;p36"/>
          <p:cNvGrpSpPr/>
          <p:nvPr/>
        </p:nvGrpSpPr>
        <p:grpSpPr>
          <a:xfrm>
            <a:off x="7147678" y="1473000"/>
            <a:ext cx="16848210" cy="1"/>
            <a:chOff x="0" y="469900"/>
            <a:chExt cx="16848208" cy="1"/>
          </a:xfrm>
        </p:grpSpPr>
        <p:sp>
          <p:nvSpPr>
            <p:cNvPr id="1260" name="Google Shape;1260;p36"/>
            <p:cNvSpPr/>
            <p:nvPr/>
          </p:nvSpPr>
          <p:spPr>
            <a:xfrm>
              <a:off x="0" y="469900"/>
              <a:ext cx="1038297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Download 3D Model</a:t>
              </a:r>
              <a:endParaRPr sz="1400" b="0" i="0" u="none" strike="noStrike" cap="none">
                <a:solidFill>
                  <a:srgbClr val="000000"/>
                </a:solidFill>
                <a:latin typeface="Arial"/>
                <a:ea typeface="Arial"/>
                <a:cs typeface="Arial"/>
                <a:sym typeface="Arial"/>
              </a:endParaRPr>
            </a:p>
          </p:txBody>
        </p:sp>
        <p:sp>
          <p:nvSpPr>
            <p:cNvPr id="1261" name="Google Shape;1261;p36"/>
            <p:cNvSpPr/>
            <p:nvPr/>
          </p:nvSpPr>
          <p:spPr>
            <a:xfrm>
              <a:off x="12494193" y="469900"/>
              <a:ext cx="4354015"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Printing</a:t>
              </a:r>
              <a:endParaRPr sz="1400" b="0" i="0" u="none" strike="noStrike" cap="none">
                <a:solidFill>
                  <a:srgbClr val="000000"/>
                </a:solidFill>
                <a:latin typeface="Arial"/>
                <a:ea typeface="Arial"/>
                <a:cs typeface="Arial"/>
                <a:sym typeface="Arial"/>
              </a:endParaRPr>
            </a:p>
          </p:txBody>
        </p:sp>
        <p:cxnSp>
          <p:nvCxnSpPr>
            <p:cNvPr id="1262" name="Google Shape;1262;p36"/>
            <p:cNvCxnSpPr/>
            <p:nvPr/>
          </p:nvCxnSpPr>
          <p:spPr>
            <a:xfrm>
              <a:off x="9652901" y="469900"/>
              <a:ext cx="1927483" cy="1"/>
            </a:xfrm>
            <a:prstGeom prst="straightConnector1">
              <a:avLst/>
            </a:prstGeom>
            <a:noFill/>
            <a:ln w="25400" cap="flat" cmpd="sng">
              <a:solidFill>
                <a:srgbClr val="000000"/>
              </a:solidFill>
              <a:prstDash val="solid"/>
              <a:miter lim="400000"/>
              <a:headEnd type="none" w="sm" len="sm"/>
              <a:tailEnd type="triangle" w="med" len="med"/>
            </a:ln>
          </p:spPr>
        </p:cxnSp>
      </p:grpSp>
      <p:grpSp>
        <p:nvGrpSpPr>
          <p:cNvPr id="1263" name="Google Shape;1263;p36"/>
          <p:cNvGrpSpPr/>
          <p:nvPr/>
        </p:nvGrpSpPr>
        <p:grpSpPr>
          <a:xfrm>
            <a:off x="19219903" y="2192102"/>
            <a:ext cx="5104062" cy="7207641"/>
            <a:chOff x="0" y="-1"/>
            <a:chExt cx="5104060" cy="7207640"/>
          </a:xfrm>
        </p:grpSpPr>
        <p:pic>
          <p:nvPicPr>
            <p:cNvPr id="1264" name="Google Shape;1264;p36" descr="Thingivers to Print 2.jpg"/>
            <p:cNvPicPr preferRelativeResize="0"/>
            <p:nvPr/>
          </p:nvPicPr>
          <p:blipFill rotWithShape="1">
            <a:blip r:embed="rId9">
              <a:alphaModFix/>
            </a:blip>
            <a:srcRect l="21344" r="25652"/>
            <a:stretch/>
          </p:blipFill>
          <p:spPr>
            <a:xfrm>
              <a:off x="127000" y="88900"/>
              <a:ext cx="4850060" cy="6877439"/>
            </a:xfrm>
            <a:prstGeom prst="rect">
              <a:avLst/>
            </a:prstGeom>
            <a:noFill/>
            <a:ln>
              <a:noFill/>
            </a:ln>
          </p:spPr>
        </p:pic>
        <p:pic>
          <p:nvPicPr>
            <p:cNvPr id="1265" name="Google Shape;1265;p36" descr="Thingivers to Print 2.jpg"/>
            <p:cNvPicPr preferRelativeResize="0"/>
            <p:nvPr/>
          </p:nvPicPr>
          <p:blipFill rotWithShape="1">
            <a:blip r:embed="rId10">
              <a:alphaModFix/>
            </a:blip>
            <a:srcRect/>
            <a:stretch/>
          </p:blipFill>
          <p:spPr>
            <a:xfrm>
              <a:off x="0" y="-1"/>
              <a:ext cx="5104060" cy="7207640"/>
            </a:xfrm>
            <a:prstGeom prst="rect">
              <a:avLst/>
            </a:prstGeom>
            <a:noFill/>
            <a:ln>
              <a:noFill/>
            </a:ln>
          </p:spPr>
        </p:pic>
      </p:grpSp>
      <p:sp>
        <p:nvSpPr>
          <p:cNvPr id="1266" name="Google Shape;1266;p36"/>
          <p:cNvSpPr txBox="1"/>
          <p:nvPr/>
        </p:nvSpPr>
        <p:spPr>
          <a:xfrm>
            <a:off x="17457122" y="11777353"/>
            <a:ext cx="6060746"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 Search for whatever you want” </a:t>
            </a:r>
            <a:endParaRPr sz="1400" b="0" i="0" u="none" strike="noStrike" cap="none">
              <a:solidFill>
                <a:srgbClr val="000000"/>
              </a:solidFill>
              <a:latin typeface="Arial"/>
              <a:ea typeface="Arial"/>
              <a:cs typeface="Arial"/>
              <a:sym typeface="Arial"/>
            </a:endParaRPr>
          </a:p>
        </p:txBody>
      </p:sp>
      <p:sp>
        <p:nvSpPr>
          <p:cNvPr id="1267" name="Google Shape;1267;p36"/>
          <p:cNvSpPr txBox="1"/>
          <p:nvPr/>
        </p:nvSpPr>
        <p:spPr>
          <a:xfrm>
            <a:off x="7870584" y="10842526"/>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1">
                  <a:extLst>
                    <a:ext uri="{A12FA001-AC4F-418D-AE19-62706E023703}">
                      <ahyp:hlinkClr xmlns:ahyp="http://schemas.microsoft.com/office/drawing/2018/hyperlinkcolor" val="tx"/>
                    </a:ext>
                  </a:extLst>
                </a:hlinkClick>
              </a:rPr>
              <a:t>https://www.thingiverse.com/</a:t>
            </a:r>
            <a:endParaRPr sz="1400" b="0" i="0" u="none" strike="noStrike" cap="none">
              <a:solidFill>
                <a:srgbClr val="000000"/>
              </a:solidFill>
              <a:latin typeface="Arial"/>
              <a:ea typeface="Arial"/>
              <a:cs typeface="Arial"/>
              <a:sym typeface="Arial"/>
            </a:endParaRPr>
          </a:p>
        </p:txBody>
      </p:sp>
      <p:sp>
        <p:nvSpPr>
          <p:cNvPr id="1268" name="Google Shape;1268;p36"/>
          <p:cNvSpPr txBox="1"/>
          <p:nvPr/>
        </p:nvSpPr>
        <p:spPr>
          <a:xfrm>
            <a:off x="7870584" y="11595472"/>
            <a:ext cx="6950285" cy="585112"/>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2">
                  <a:extLst>
                    <a:ext uri="{A12FA001-AC4F-418D-AE19-62706E023703}">
                      <ahyp:hlinkClr xmlns:ahyp="http://schemas.microsoft.com/office/drawing/2018/hyperlinkcolor" val="tx"/>
                    </a:ext>
                  </a:extLst>
                </a:hlinkClick>
              </a:rPr>
              <a:t>https://www.instructables.com/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pic>
        <p:nvPicPr>
          <p:cNvPr id="164" name="Google Shape;164;p9" descr="1.1.jpg"/>
          <p:cNvPicPr preferRelativeResize="0"/>
          <p:nvPr/>
        </p:nvPicPr>
        <p:blipFill rotWithShape="1">
          <a:blip r:embed="rId3">
            <a:alphaModFix/>
          </a:blip>
          <a:srcRect l="21248" r="20185"/>
          <a:stretch/>
        </p:blipFill>
        <p:spPr>
          <a:xfrm>
            <a:off x="9451225" y="4209893"/>
            <a:ext cx="6145198" cy="6120678"/>
          </a:xfrm>
          <a:prstGeom prst="rect">
            <a:avLst/>
          </a:prstGeom>
          <a:noFill/>
          <a:ln>
            <a:noFill/>
          </a:ln>
        </p:spPr>
      </p:pic>
      <p:sp>
        <p:nvSpPr>
          <p:cNvPr id="165" name="Google Shape;165;p9"/>
          <p:cNvSpPr txBox="1">
            <a:spLocks noGrp="1"/>
          </p:cNvSpPr>
          <p:nvPr>
            <p:ph type="title"/>
          </p:nvPr>
        </p:nvSpPr>
        <p:spPr>
          <a:xfrm>
            <a:off x="179857" y="204760"/>
            <a:ext cx="22296094" cy="1603376"/>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7030A0"/>
              </a:buClr>
              <a:buSzPts val="7000"/>
              <a:buFont typeface="Avenir"/>
              <a:buNone/>
            </a:pPr>
            <a:r>
              <a:rPr lang="fr-FR" sz="7000" b="1">
                <a:solidFill>
                  <a:srgbClr val="7030A0"/>
                </a:solidFill>
              </a:rPr>
              <a:t>Cas prat</a:t>
            </a:r>
            <a:r>
              <a:rPr lang="fr-FR" sz="7000" b="1">
                <a:solidFill>
                  <a:srgbClr val="FF8100"/>
                </a:solidFill>
              </a:rPr>
              <a:t>i</a:t>
            </a:r>
            <a:r>
              <a:rPr lang="fr-FR" sz="7000" b="1">
                <a:solidFill>
                  <a:srgbClr val="7030A0"/>
                </a:solidFill>
              </a:rPr>
              <a:t>que : modèles d’entrainement dentaires</a:t>
            </a:r>
            <a:endParaRPr sz="7000" b="1"/>
          </a:p>
        </p:txBody>
      </p:sp>
      <p:sp>
        <p:nvSpPr>
          <p:cNvPr id="166" name="Google Shape;166;p9"/>
          <p:cNvSpPr txBox="1"/>
          <p:nvPr/>
        </p:nvSpPr>
        <p:spPr>
          <a:xfrm>
            <a:off x="11327904" y="2706202"/>
            <a:ext cx="2880320" cy="415498"/>
          </a:xfrm>
          <a:prstGeom prst="rect">
            <a:avLst/>
          </a:prstGeom>
          <a:solidFill>
            <a:srgbClr val="CD792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fr-FR" sz="2100" b="0" i="0" u="none" strike="noStrike" cap="none">
                <a:solidFill>
                  <a:srgbClr val="FFFFFF"/>
                </a:solidFill>
                <a:latin typeface="Arial"/>
                <a:ea typeface="Arial"/>
                <a:cs typeface="Arial"/>
                <a:sym typeface="Arial"/>
              </a:rPr>
              <a:t>Créativité 2D</a:t>
            </a:r>
            <a:endParaRPr sz="1400" b="0" i="0" u="none" strike="noStrike" cap="none">
              <a:solidFill>
                <a:srgbClr val="000000"/>
              </a:solidFill>
              <a:latin typeface="Arial"/>
              <a:ea typeface="Arial"/>
              <a:cs typeface="Arial"/>
              <a:sym typeface="Arial"/>
            </a:endParaRPr>
          </a:p>
        </p:txBody>
      </p:sp>
      <p:sp>
        <p:nvSpPr>
          <p:cNvPr id="167" name="Google Shape;167;p9"/>
          <p:cNvSpPr txBox="1"/>
          <p:nvPr/>
        </p:nvSpPr>
        <p:spPr>
          <a:xfrm>
            <a:off x="20737450" y="5680420"/>
            <a:ext cx="2880320" cy="415498"/>
          </a:xfrm>
          <a:prstGeom prst="rect">
            <a:avLst/>
          </a:prstGeom>
          <a:solidFill>
            <a:srgbClr val="288A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fr-FR" sz="2100" b="0" i="0" u="none" strike="noStrike" cap="none">
                <a:solidFill>
                  <a:srgbClr val="FFFFFF"/>
                </a:solidFill>
                <a:latin typeface="Arial"/>
                <a:ea typeface="Arial"/>
                <a:cs typeface="Arial"/>
                <a:sym typeface="Arial"/>
              </a:rPr>
              <a:t>Fiches idées 2D</a:t>
            </a:r>
            <a:endParaRPr sz="1400" b="0" i="0" u="none" strike="noStrike" cap="none">
              <a:solidFill>
                <a:srgbClr val="000000"/>
              </a:solidFill>
              <a:latin typeface="Arial"/>
              <a:ea typeface="Arial"/>
              <a:cs typeface="Arial"/>
              <a:sym typeface="Arial"/>
            </a:endParaRPr>
          </a:p>
        </p:txBody>
      </p:sp>
      <p:sp>
        <p:nvSpPr>
          <p:cNvPr id="168" name="Google Shape;168;p9"/>
          <p:cNvSpPr txBox="1"/>
          <p:nvPr/>
        </p:nvSpPr>
        <p:spPr>
          <a:xfrm>
            <a:off x="16110862" y="3048139"/>
            <a:ext cx="2880320" cy="415498"/>
          </a:xfrm>
          <a:prstGeom prst="rect">
            <a:avLst/>
          </a:prstGeom>
          <a:solidFill>
            <a:srgbClr val="F8A438"/>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fr-FR" sz="2100" b="0" i="0" u="none" strike="noStrike" cap="none">
                <a:solidFill>
                  <a:srgbClr val="FFFFFF"/>
                </a:solidFill>
                <a:latin typeface="Arial"/>
                <a:ea typeface="Arial"/>
                <a:cs typeface="Arial"/>
                <a:sym typeface="Arial"/>
              </a:rPr>
              <a:t>Open Innovation 2D</a:t>
            </a:r>
            <a:endParaRPr sz="1400" b="0" i="0" u="none" strike="noStrike" cap="none">
              <a:solidFill>
                <a:srgbClr val="000000"/>
              </a:solidFill>
              <a:latin typeface="Arial"/>
              <a:ea typeface="Arial"/>
              <a:cs typeface="Arial"/>
              <a:sym typeface="Arial"/>
            </a:endParaRPr>
          </a:p>
        </p:txBody>
      </p:sp>
      <p:sp>
        <p:nvSpPr>
          <p:cNvPr id="169" name="Google Shape;169;p9"/>
          <p:cNvSpPr txBox="1">
            <a:spLocks noGrp="1"/>
          </p:cNvSpPr>
          <p:nvPr>
            <p:ph type="sldNum" idx="12"/>
          </p:nvPr>
        </p:nvSpPr>
        <p:spPr>
          <a:xfrm>
            <a:off x="45455946" y="24155406"/>
            <a:ext cx="384721" cy="471924"/>
          </a:xfrm>
          <a:prstGeom prst="rect">
            <a:avLst/>
          </a:prstGeom>
          <a:noFill/>
          <a:ln>
            <a:noFill/>
          </a:ln>
        </p:spPr>
        <p:txBody>
          <a:bodyPr spcFirstLastPara="1" wrap="square" lIns="50800" tIns="50800" rIns="50800" bIns="50800" anchor="t" anchorCtr="0">
            <a:spAutoFit/>
          </a:bodyPr>
          <a:lstStyle/>
          <a:p>
            <a:pPr marL="0" lvl="0" indent="0" algn="l" rtl="0">
              <a:lnSpc>
                <a:spcPct val="100000"/>
              </a:lnSpc>
              <a:spcBef>
                <a:spcPts val="0"/>
              </a:spcBef>
              <a:spcAft>
                <a:spcPts val="0"/>
              </a:spcAft>
              <a:buClr>
                <a:srgbClr val="FFFFFF"/>
              </a:buClr>
              <a:buSzPts val="2400"/>
              <a:buFont typeface="Arial Narrow"/>
              <a:buNone/>
            </a:pPr>
            <a:fld id="{00000000-1234-1234-1234-123412341234}" type="slidenum">
              <a:rPr lang="fr-FR" b="1">
                <a:solidFill>
                  <a:srgbClr val="FFFFFF"/>
                </a:solidFill>
                <a:latin typeface="Arial Narrow"/>
                <a:ea typeface="Arial Narrow"/>
                <a:cs typeface="Arial Narrow"/>
                <a:sym typeface="Arial Narrow"/>
              </a:rPr>
              <a:t>7</a:t>
            </a:fld>
            <a:endParaRPr b="1">
              <a:solidFill>
                <a:srgbClr val="FFFFFF"/>
              </a:solidFill>
              <a:latin typeface="Arial Narrow"/>
              <a:ea typeface="Arial Narrow"/>
              <a:cs typeface="Arial Narrow"/>
              <a:sym typeface="Arial Narrow"/>
            </a:endParaRPr>
          </a:p>
        </p:txBody>
      </p:sp>
      <p:sp>
        <p:nvSpPr>
          <p:cNvPr id="170" name="Google Shape;170;p9"/>
          <p:cNvSpPr txBox="1"/>
          <p:nvPr/>
        </p:nvSpPr>
        <p:spPr>
          <a:xfrm>
            <a:off x="17725248" y="7835918"/>
            <a:ext cx="2880320" cy="415498"/>
          </a:xfrm>
          <a:prstGeom prst="rect">
            <a:avLst/>
          </a:prstGeom>
          <a:solidFill>
            <a:srgbClr val="0E3E69"/>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100"/>
              <a:buFont typeface="Arial"/>
              <a:buNone/>
            </a:pPr>
            <a:r>
              <a:rPr lang="fr-FR" sz="2100" b="0" i="0" u="none" strike="noStrike" cap="none">
                <a:solidFill>
                  <a:srgbClr val="FFFFFF"/>
                </a:solidFill>
                <a:latin typeface="Arial"/>
                <a:ea typeface="Arial"/>
                <a:cs typeface="Arial"/>
                <a:sym typeface="Arial"/>
              </a:rPr>
              <a:t>Numérisation 3D</a:t>
            </a:r>
            <a:endParaRPr sz="1400" b="0" i="0" u="none" strike="noStrike" cap="none">
              <a:solidFill>
                <a:srgbClr val="000000"/>
              </a:solidFill>
              <a:latin typeface="Arial"/>
              <a:ea typeface="Arial"/>
              <a:cs typeface="Arial"/>
              <a:sym typeface="Arial"/>
            </a:endParaRPr>
          </a:p>
        </p:txBody>
      </p:sp>
      <p:pic>
        <p:nvPicPr>
          <p:cNvPr id="171" name="Google Shape;171;p9" descr="Logo 5x5 cm  Lorraine Fab Living Lab.jpg"/>
          <p:cNvPicPr preferRelativeResize="0"/>
          <p:nvPr/>
        </p:nvPicPr>
        <p:blipFill rotWithShape="1">
          <a:blip r:embed="rId4">
            <a:alphaModFix/>
          </a:blip>
          <a:srcRect l="9927" t="15968" r="7200" b="16575"/>
          <a:stretch/>
        </p:blipFill>
        <p:spPr>
          <a:xfrm>
            <a:off x="21313514" y="1421851"/>
            <a:ext cx="2304256" cy="1875506"/>
          </a:xfrm>
          <a:prstGeom prst="rect">
            <a:avLst/>
          </a:prstGeom>
          <a:noFill/>
          <a:ln>
            <a:noFill/>
          </a:ln>
        </p:spPr>
      </p:pic>
      <p:sp>
        <p:nvSpPr>
          <p:cNvPr id="172" name="Google Shape;172;p9"/>
          <p:cNvSpPr txBox="1"/>
          <p:nvPr/>
        </p:nvSpPr>
        <p:spPr>
          <a:xfrm>
            <a:off x="2932386" y="3564318"/>
            <a:ext cx="2952328" cy="369332"/>
          </a:xfrm>
          <a:prstGeom prst="rect">
            <a:avLst/>
          </a:prstGeom>
          <a:solidFill>
            <a:srgbClr val="99D405"/>
          </a:solidFill>
          <a:ln>
            <a:noFill/>
          </a:ln>
        </p:spPr>
        <p:txBody>
          <a:bodyPr spcFirstLastPara="1" wrap="square" lIns="72000" tIns="45700" rIns="72000"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0" i="0" u="none" strike="noStrike" cap="none">
                <a:solidFill>
                  <a:srgbClr val="FFFFFF"/>
                </a:solidFill>
                <a:latin typeface="Arial"/>
                <a:ea typeface="Arial"/>
                <a:cs typeface="Arial"/>
                <a:sym typeface="Arial"/>
              </a:rPr>
              <a:t>Evaluation par l’usage 4D</a:t>
            </a:r>
            <a:endParaRPr sz="1400" b="0" i="0" u="none" strike="noStrike" cap="none">
              <a:solidFill>
                <a:srgbClr val="000000"/>
              </a:solidFill>
              <a:latin typeface="Arial"/>
              <a:ea typeface="Arial"/>
              <a:cs typeface="Arial"/>
              <a:sym typeface="Arial"/>
            </a:endParaRPr>
          </a:p>
        </p:txBody>
      </p:sp>
      <p:sp>
        <p:nvSpPr>
          <p:cNvPr id="173" name="Google Shape;173;p9"/>
          <p:cNvSpPr txBox="1"/>
          <p:nvPr/>
        </p:nvSpPr>
        <p:spPr>
          <a:xfrm>
            <a:off x="5302054" y="8695697"/>
            <a:ext cx="2952328" cy="415498"/>
          </a:xfrm>
          <a:prstGeom prst="rect">
            <a:avLst/>
          </a:prstGeom>
          <a:solidFill>
            <a:srgbClr val="8F204A"/>
          </a:solidFill>
          <a:ln>
            <a:noFill/>
          </a:ln>
        </p:spPr>
        <p:txBody>
          <a:bodyPr spcFirstLastPara="1" wrap="square" lIns="72000" tIns="45700" rIns="72000"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fr-FR" sz="2100" b="0" i="0" u="none" strike="noStrike" cap="none">
                <a:solidFill>
                  <a:srgbClr val="FFFFFF"/>
                </a:solidFill>
                <a:latin typeface="Arial"/>
                <a:ea typeface="Arial"/>
                <a:cs typeface="Arial"/>
                <a:sym typeface="Arial"/>
              </a:rPr>
              <a:t> Matérialisation 3D</a:t>
            </a:r>
            <a:endParaRPr sz="1400" b="0" i="0" u="none" strike="noStrike" cap="none">
              <a:solidFill>
                <a:srgbClr val="000000"/>
              </a:solidFill>
              <a:latin typeface="Arial"/>
              <a:ea typeface="Arial"/>
              <a:cs typeface="Arial"/>
              <a:sym typeface="Arial"/>
            </a:endParaRPr>
          </a:p>
        </p:txBody>
      </p:sp>
      <p:sp>
        <p:nvSpPr>
          <p:cNvPr id="174" name="Google Shape;174;p9"/>
          <p:cNvSpPr txBox="1"/>
          <p:nvPr/>
        </p:nvSpPr>
        <p:spPr>
          <a:xfrm>
            <a:off x="477467" y="2105833"/>
            <a:ext cx="108504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2400"/>
              <a:buFont typeface="Arial"/>
              <a:buNone/>
            </a:pPr>
            <a:r>
              <a:rPr lang="fr-FR" sz="2400" b="0" i="0" u="none" strike="noStrike" cap="none">
                <a:solidFill>
                  <a:srgbClr val="7F7F7F"/>
                </a:solidFill>
                <a:latin typeface="Arial"/>
                <a:ea typeface="Arial"/>
                <a:cs typeface="Arial"/>
                <a:sym typeface="Arial"/>
              </a:rPr>
              <a:t>Pilote : G. Arbelaez / Mise en œuvre : LF2L + A Hily + M2 IDEAS </a:t>
            </a:r>
            <a:endParaRPr sz="1400" b="0" i="0" u="none" strike="noStrike" cap="none">
              <a:solidFill>
                <a:srgbClr val="000000"/>
              </a:solidFill>
              <a:latin typeface="Arial"/>
              <a:ea typeface="Arial"/>
              <a:cs typeface="Arial"/>
              <a:sym typeface="Arial"/>
            </a:endParaRPr>
          </a:p>
        </p:txBody>
      </p:sp>
      <p:sp>
        <p:nvSpPr>
          <p:cNvPr id="175" name="Google Shape;175;p9"/>
          <p:cNvSpPr txBox="1"/>
          <p:nvPr/>
        </p:nvSpPr>
        <p:spPr>
          <a:xfrm>
            <a:off x="454696" y="2587823"/>
            <a:ext cx="218842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2400"/>
              <a:buFont typeface="Arial"/>
              <a:buNone/>
            </a:pPr>
            <a:r>
              <a:rPr lang="fr-FR" sz="2400" b="0" i="0" u="none" strike="noStrike" cap="none">
                <a:solidFill>
                  <a:srgbClr val="7F7F7F"/>
                </a:solidFill>
                <a:latin typeface="Arial"/>
                <a:ea typeface="Arial"/>
                <a:cs typeface="Arial"/>
                <a:sym typeface="Arial"/>
              </a:rPr>
              <a:t>Période : 2018</a:t>
            </a:r>
            <a:endParaRPr sz="1400" b="0" i="0" u="none" strike="noStrike" cap="none">
              <a:solidFill>
                <a:srgbClr val="000000"/>
              </a:solidFill>
              <a:latin typeface="Arial"/>
              <a:ea typeface="Arial"/>
              <a:cs typeface="Arial"/>
              <a:sym typeface="Arial"/>
            </a:endParaRPr>
          </a:p>
        </p:txBody>
      </p:sp>
      <p:pic>
        <p:nvPicPr>
          <p:cNvPr id="176" name="Google Shape;176;p9"/>
          <p:cNvPicPr preferRelativeResize="0"/>
          <p:nvPr/>
        </p:nvPicPr>
        <p:blipFill rotWithShape="1">
          <a:blip r:embed="rId5">
            <a:alphaModFix/>
          </a:blip>
          <a:srcRect/>
          <a:stretch/>
        </p:blipFill>
        <p:spPr>
          <a:xfrm>
            <a:off x="16061777" y="3811959"/>
            <a:ext cx="4154946" cy="2700714"/>
          </a:xfrm>
          <a:prstGeom prst="roundRect">
            <a:avLst>
              <a:gd name="adj" fmla="val 8594"/>
            </a:avLst>
          </a:prstGeom>
          <a:solidFill>
            <a:srgbClr val="ECECEC"/>
          </a:solidFill>
          <a:ln>
            <a:noFill/>
          </a:ln>
          <a:effectLst>
            <a:reflection stA="38000" endPos="28000" dist="5000" dir="5400000" sy="-100000" algn="bl" rotWithShape="0"/>
          </a:effectLst>
        </p:spPr>
      </p:pic>
      <p:pic>
        <p:nvPicPr>
          <p:cNvPr id="177" name="Google Shape;177;p9"/>
          <p:cNvPicPr preferRelativeResize="0"/>
          <p:nvPr/>
        </p:nvPicPr>
        <p:blipFill rotWithShape="1">
          <a:blip r:embed="rId6">
            <a:alphaModFix/>
          </a:blip>
          <a:srcRect/>
          <a:stretch/>
        </p:blipFill>
        <p:spPr>
          <a:xfrm>
            <a:off x="15506564" y="8355484"/>
            <a:ext cx="3658844" cy="3631820"/>
          </a:xfrm>
          <a:prstGeom prst="roundRect">
            <a:avLst>
              <a:gd name="adj" fmla="val 8594"/>
            </a:avLst>
          </a:prstGeom>
          <a:solidFill>
            <a:srgbClr val="ECECEC"/>
          </a:solidFill>
          <a:ln>
            <a:noFill/>
          </a:ln>
          <a:effectLst>
            <a:reflection stA="38000" endPos="28000" dist="5000" dir="5400000" sy="-100000" algn="bl" rotWithShape="0"/>
          </a:effectLst>
        </p:spPr>
      </p:pic>
      <p:pic>
        <p:nvPicPr>
          <p:cNvPr id="178" name="Google Shape;178;p9"/>
          <p:cNvPicPr preferRelativeResize="0"/>
          <p:nvPr/>
        </p:nvPicPr>
        <p:blipFill rotWithShape="1">
          <a:blip r:embed="rId7">
            <a:alphaModFix/>
          </a:blip>
          <a:srcRect/>
          <a:stretch/>
        </p:blipFill>
        <p:spPr>
          <a:xfrm>
            <a:off x="1098549" y="4170622"/>
            <a:ext cx="7069950" cy="4035260"/>
          </a:xfrm>
          <a:prstGeom prst="rect">
            <a:avLst/>
          </a:prstGeom>
          <a:noFill/>
          <a:ln>
            <a:noFill/>
          </a:ln>
        </p:spPr>
      </p:pic>
      <p:pic>
        <p:nvPicPr>
          <p:cNvPr id="179" name="Google Shape;179;p9"/>
          <p:cNvPicPr preferRelativeResize="0"/>
          <p:nvPr/>
        </p:nvPicPr>
        <p:blipFill rotWithShape="1">
          <a:blip r:embed="rId8">
            <a:alphaModFix/>
          </a:blip>
          <a:srcRect/>
          <a:stretch/>
        </p:blipFill>
        <p:spPr>
          <a:xfrm>
            <a:off x="19373699" y="8795393"/>
            <a:ext cx="3067206" cy="3142754"/>
          </a:xfrm>
          <a:prstGeom prst="rect">
            <a:avLst/>
          </a:prstGeom>
          <a:noFill/>
          <a:ln>
            <a:noFill/>
          </a:ln>
        </p:spPr>
      </p:pic>
      <p:pic>
        <p:nvPicPr>
          <p:cNvPr id="180" name="Google Shape;180;p9"/>
          <p:cNvPicPr preferRelativeResize="0"/>
          <p:nvPr/>
        </p:nvPicPr>
        <p:blipFill rotWithShape="1">
          <a:blip r:embed="rId9">
            <a:alphaModFix/>
          </a:blip>
          <a:srcRect/>
          <a:stretch/>
        </p:blipFill>
        <p:spPr>
          <a:xfrm>
            <a:off x="2564059" y="9255778"/>
            <a:ext cx="6803282" cy="296760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37"/>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 Technologies</a:t>
            </a:r>
            <a:endParaRPr sz="1400" b="0" i="0" u="none" strike="noStrike" cap="none">
              <a:solidFill>
                <a:srgbClr val="000000"/>
              </a:solidFill>
              <a:latin typeface="Arial"/>
              <a:ea typeface="Arial"/>
              <a:cs typeface="Arial"/>
              <a:sym typeface="Arial"/>
            </a:endParaRPr>
          </a:p>
        </p:txBody>
      </p:sp>
      <p:pic>
        <p:nvPicPr>
          <p:cNvPr id="1274" name="Google Shape;1274;p37"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275" name="Google Shape;1275;p37"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276" name="Google Shape;1276;p37"/>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277" name="Google Shape;1277;p37"/>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278" name="Google Shape;1278;p37"/>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grpSp>
        <p:nvGrpSpPr>
          <p:cNvPr id="1279" name="Google Shape;1279;p37"/>
          <p:cNvGrpSpPr/>
          <p:nvPr/>
        </p:nvGrpSpPr>
        <p:grpSpPr>
          <a:xfrm>
            <a:off x="7867223" y="3269346"/>
            <a:ext cx="11301848" cy="5997266"/>
            <a:chOff x="0" y="-1"/>
            <a:chExt cx="11301847" cy="5997265"/>
          </a:xfrm>
        </p:grpSpPr>
        <p:pic>
          <p:nvPicPr>
            <p:cNvPr id="1280" name="Google Shape;1280;p37" descr="Scanner 2.jpg"/>
            <p:cNvPicPr preferRelativeResize="0"/>
            <p:nvPr/>
          </p:nvPicPr>
          <p:blipFill rotWithShape="1">
            <a:blip r:embed="rId5">
              <a:alphaModFix/>
            </a:blip>
            <a:srcRect l="17887" t="20685" r="3785" b="5181"/>
            <a:stretch/>
          </p:blipFill>
          <p:spPr>
            <a:xfrm>
              <a:off x="127000" y="88900"/>
              <a:ext cx="11047847" cy="5667064"/>
            </a:xfrm>
            <a:prstGeom prst="rect">
              <a:avLst/>
            </a:prstGeom>
            <a:noFill/>
            <a:ln>
              <a:noFill/>
            </a:ln>
          </p:spPr>
        </p:pic>
        <p:pic>
          <p:nvPicPr>
            <p:cNvPr id="1281" name="Google Shape;1281;p37" descr="Scanner 2.jpg"/>
            <p:cNvPicPr preferRelativeResize="0"/>
            <p:nvPr/>
          </p:nvPicPr>
          <p:blipFill rotWithShape="1">
            <a:blip r:embed="rId6">
              <a:alphaModFix/>
            </a:blip>
            <a:srcRect/>
            <a:stretch/>
          </p:blipFill>
          <p:spPr>
            <a:xfrm>
              <a:off x="0" y="-1"/>
              <a:ext cx="11301847" cy="5997265"/>
            </a:xfrm>
            <a:prstGeom prst="rect">
              <a:avLst/>
            </a:prstGeom>
            <a:noFill/>
            <a:ln>
              <a:noFill/>
            </a:ln>
          </p:spPr>
        </p:pic>
      </p:grpSp>
      <p:pic>
        <p:nvPicPr>
          <p:cNvPr id="1282" name="Google Shape;1282;p37" descr="Ligne Ligne"/>
          <p:cNvPicPr preferRelativeResize="0"/>
          <p:nvPr/>
        </p:nvPicPr>
        <p:blipFill rotWithShape="1">
          <a:blip r:embed="rId7">
            <a:alphaModFix/>
          </a:blip>
          <a:srcRect/>
          <a:stretch/>
        </p:blipFill>
        <p:spPr>
          <a:xfrm>
            <a:off x="8834791" y="787281"/>
            <a:ext cx="3501192" cy="127001"/>
          </a:xfrm>
          <a:prstGeom prst="rect">
            <a:avLst/>
          </a:prstGeom>
          <a:noFill/>
          <a:ln>
            <a:noFill/>
          </a:ln>
        </p:spPr>
      </p:pic>
      <p:grpSp>
        <p:nvGrpSpPr>
          <p:cNvPr id="1283" name="Google Shape;1283;p37"/>
          <p:cNvGrpSpPr/>
          <p:nvPr/>
        </p:nvGrpSpPr>
        <p:grpSpPr>
          <a:xfrm>
            <a:off x="7147678" y="1727000"/>
            <a:ext cx="16848210" cy="1"/>
            <a:chOff x="0" y="469900"/>
            <a:chExt cx="16848208" cy="1"/>
          </a:xfrm>
        </p:grpSpPr>
        <p:sp>
          <p:nvSpPr>
            <p:cNvPr id="1284" name="Google Shape;1284;p37"/>
            <p:cNvSpPr/>
            <p:nvPr/>
          </p:nvSpPr>
          <p:spPr>
            <a:xfrm>
              <a:off x="0" y="469900"/>
              <a:ext cx="1038297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Scanner 3D Model</a:t>
              </a:r>
              <a:endParaRPr sz="1400" b="0" i="0" u="none" strike="noStrike" cap="none">
                <a:solidFill>
                  <a:srgbClr val="000000"/>
                </a:solidFill>
                <a:latin typeface="Arial"/>
                <a:ea typeface="Arial"/>
                <a:cs typeface="Arial"/>
                <a:sym typeface="Arial"/>
              </a:endParaRPr>
            </a:p>
          </p:txBody>
        </p:sp>
        <p:sp>
          <p:nvSpPr>
            <p:cNvPr id="1285" name="Google Shape;1285;p37"/>
            <p:cNvSpPr/>
            <p:nvPr/>
          </p:nvSpPr>
          <p:spPr>
            <a:xfrm>
              <a:off x="12494193" y="469900"/>
              <a:ext cx="4354015"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Printing</a:t>
              </a:r>
              <a:endParaRPr sz="1400" b="0" i="0" u="none" strike="noStrike" cap="none">
                <a:solidFill>
                  <a:srgbClr val="000000"/>
                </a:solidFill>
                <a:latin typeface="Arial"/>
                <a:ea typeface="Arial"/>
                <a:cs typeface="Arial"/>
                <a:sym typeface="Arial"/>
              </a:endParaRPr>
            </a:p>
          </p:txBody>
        </p:sp>
        <p:cxnSp>
          <p:nvCxnSpPr>
            <p:cNvPr id="1286" name="Google Shape;1286;p37"/>
            <p:cNvCxnSpPr/>
            <p:nvPr/>
          </p:nvCxnSpPr>
          <p:spPr>
            <a:xfrm>
              <a:off x="9652901" y="469900"/>
              <a:ext cx="1927483" cy="1"/>
            </a:xfrm>
            <a:prstGeom prst="straightConnector1">
              <a:avLst/>
            </a:prstGeom>
            <a:noFill/>
            <a:ln w="25400" cap="flat" cmpd="sng">
              <a:solidFill>
                <a:srgbClr val="000000"/>
              </a:solidFill>
              <a:prstDash val="solid"/>
              <a:miter lim="400000"/>
              <a:headEnd type="none" w="sm" len="sm"/>
              <a:tailEnd type="triangle" w="med" len="med"/>
            </a:ln>
          </p:spPr>
        </p:cxnSp>
      </p:grpSp>
      <p:grpSp>
        <p:nvGrpSpPr>
          <p:cNvPr id="1287" name="Google Shape;1287;p37"/>
          <p:cNvGrpSpPr/>
          <p:nvPr/>
        </p:nvGrpSpPr>
        <p:grpSpPr>
          <a:xfrm>
            <a:off x="19219903" y="2192102"/>
            <a:ext cx="5104061" cy="7207641"/>
            <a:chOff x="0" y="-1"/>
            <a:chExt cx="5104060" cy="7207640"/>
          </a:xfrm>
        </p:grpSpPr>
        <p:pic>
          <p:nvPicPr>
            <p:cNvPr id="1288" name="Google Shape;1288;p37" descr="LAM-3Dprint-scupture.jpg"/>
            <p:cNvPicPr preferRelativeResize="0"/>
            <p:nvPr/>
          </p:nvPicPr>
          <p:blipFill rotWithShape="1">
            <a:blip r:embed="rId8">
              <a:alphaModFix/>
            </a:blip>
            <a:srcRect l="2985" r="2985"/>
            <a:stretch/>
          </p:blipFill>
          <p:spPr>
            <a:xfrm>
              <a:off x="127000" y="88900"/>
              <a:ext cx="4850060" cy="6877439"/>
            </a:xfrm>
            <a:prstGeom prst="rect">
              <a:avLst/>
            </a:prstGeom>
            <a:noFill/>
            <a:ln>
              <a:noFill/>
            </a:ln>
          </p:spPr>
        </p:pic>
        <p:pic>
          <p:nvPicPr>
            <p:cNvPr id="1289" name="Google Shape;1289;p37" descr="LAM-3Dprint-scupture.jpg"/>
            <p:cNvPicPr preferRelativeResize="0"/>
            <p:nvPr/>
          </p:nvPicPr>
          <p:blipFill rotWithShape="1">
            <a:blip r:embed="rId9">
              <a:alphaModFix/>
            </a:blip>
            <a:srcRect/>
            <a:stretch/>
          </p:blipFill>
          <p:spPr>
            <a:xfrm>
              <a:off x="0" y="-1"/>
              <a:ext cx="5104060" cy="7207640"/>
            </a:xfrm>
            <a:prstGeom prst="rect">
              <a:avLst/>
            </a:prstGeom>
            <a:noFill/>
            <a:ln>
              <a:noFill/>
            </a:ln>
          </p:spPr>
        </p:pic>
      </p:grpSp>
      <p:pic>
        <p:nvPicPr>
          <p:cNvPr id="1290" name="Google Shape;1290;p37" descr="sense image.jpg"/>
          <p:cNvPicPr preferRelativeResize="0"/>
          <p:nvPr/>
        </p:nvPicPr>
        <p:blipFill rotWithShape="1">
          <a:blip r:embed="rId10">
            <a:alphaModFix/>
          </a:blip>
          <a:srcRect l="686" t="6144" r="7" b="2"/>
          <a:stretch/>
        </p:blipFill>
        <p:spPr>
          <a:xfrm>
            <a:off x="11919502" y="2348371"/>
            <a:ext cx="2469357" cy="2745598"/>
          </a:xfrm>
          <a:custGeom>
            <a:avLst/>
            <a:gdLst/>
            <a:ahLst/>
            <a:cxnLst/>
            <a:rect l="l" t="t" r="r" b="b"/>
            <a:pathLst>
              <a:path w="21600" h="21286" extrusionOk="0">
                <a:moveTo>
                  <a:pt x="8342" y="0"/>
                </a:moveTo>
                <a:cubicBezTo>
                  <a:pt x="8115" y="-1"/>
                  <a:pt x="7851" y="6"/>
                  <a:pt x="7537" y="15"/>
                </a:cubicBezTo>
                <a:cubicBezTo>
                  <a:pt x="6830" y="36"/>
                  <a:pt x="6592" y="385"/>
                  <a:pt x="7155" y="575"/>
                </a:cubicBezTo>
                <a:cubicBezTo>
                  <a:pt x="7427" y="668"/>
                  <a:pt x="7427" y="698"/>
                  <a:pt x="7155" y="963"/>
                </a:cubicBezTo>
                <a:cubicBezTo>
                  <a:pt x="6993" y="1121"/>
                  <a:pt x="6860" y="1481"/>
                  <a:pt x="6860" y="1766"/>
                </a:cubicBezTo>
                <a:cubicBezTo>
                  <a:pt x="6860" y="2151"/>
                  <a:pt x="6769" y="2305"/>
                  <a:pt x="6502" y="2366"/>
                </a:cubicBezTo>
                <a:cubicBezTo>
                  <a:pt x="6158" y="2446"/>
                  <a:pt x="6141" y="2582"/>
                  <a:pt x="6141" y="5591"/>
                </a:cubicBezTo>
                <a:cubicBezTo>
                  <a:pt x="6141" y="8729"/>
                  <a:pt x="6143" y="8737"/>
                  <a:pt x="6547" y="8788"/>
                </a:cubicBezTo>
                <a:cubicBezTo>
                  <a:pt x="6844" y="8825"/>
                  <a:pt x="6950" y="8943"/>
                  <a:pt x="6950" y="9234"/>
                </a:cubicBezTo>
                <a:cubicBezTo>
                  <a:pt x="6950" y="9524"/>
                  <a:pt x="6844" y="9643"/>
                  <a:pt x="6547" y="9680"/>
                </a:cubicBezTo>
                <a:cubicBezTo>
                  <a:pt x="6177" y="9726"/>
                  <a:pt x="6141" y="9816"/>
                  <a:pt x="6141" y="10720"/>
                </a:cubicBezTo>
                <a:cubicBezTo>
                  <a:pt x="6141" y="11263"/>
                  <a:pt x="6216" y="11775"/>
                  <a:pt x="6304" y="11858"/>
                </a:cubicBezTo>
                <a:cubicBezTo>
                  <a:pt x="6552" y="12090"/>
                  <a:pt x="6721" y="12998"/>
                  <a:pt x="6537" y="13098"/>
                </a:cubicBezTo>
                <a:cubicBezTo>
                  <a:pt x="6447" y="13147"/>
                  <a:pt x="5555" y="13197"/>
                  <a:pt x="4551" y="13209"/>
                </a:cubicBezTo>
                <a:lnTo>
                  <a:pt x="2725" y="13234"/>
                </a:lnTo>
                <a:lnTo>
                  <a:pt x="2725" y="14058"/>
                </a:lnTo>
                <a:cubicBezTo>
                  <a:pt x="2725" y="15082"/>
                  <a:pt x="2163" y="15686"/>
                  <a:pt x="1371" y="15511"/>
                </a:cubicBezTo>
                <a:cubicBezTo>
                  <a:pt x="1104" y="15451"/>
                  <a:pt x="665" y="15494"/>
                  <a:pt x="371" y="15609"/>
                </a:cubicBezTo>
                <a:lnTo>
                  <a:pt x="0" y="15757"/>
                </a:lnTo>
                <a:cubicBezTo>
                  <a:pt x="112" y="16500"/>
                  <a:pt x="305" y="16529"/>
                  <a:pt x="663" y="16529"/>
                </a:cubicBezTo>
                <a:cubicBezTo>
                  <a:pt x="873" y="16529"/>
                  <a:pt x="1234" y="16703"/>
                  <a:pt x="1462" y="16917"/>
                </a:cubicBezTo>
                <a:cubicBezTo>
                  <a:pt x="1689" y="17130"/>
                  <a:pt x="2029" y="17327"/>
                  <a:pt x="2218" y="17354"/>
                </a:cubicBezTo>
                <a:cubicBezTo>
                  <a:pt x="2408" y="17380"/>
                  <a:pt x="2539" y="17473"/>
                  <a:pt x="2510" y="17560"/>
                </a:cubicBezTo>
                <a:cubicBezTo>
                  <a:pt x="2478" y="17656"/>
                  <a:pt x="3302" y="17749"/>
                  <a:pt x="4614" y="17797"/>
                </a:cubicBezTo>
                <a:lnTo>
                  <a:pt x="6770" y="17877"/>
                </a:lnTo>
                <a:lnTo>
                  <a:pt x="6825" y="18471"/>
                </a:lnTo>
                <a:cubicBezTo>
                  <a:pt x="6878" y="19034"/>
                  <a:pt x="6914" y="19064"/>
                  <a:pt x="7505" y="19064"/>
                </a:cubicBezTo>
                <a:cubicBezTo>
                  <a:pt x="7900" y="19064"/>
                  <a:pt x="8171" y="19157"/>
                  <a:pt x="8238" y="19311"/>
                </a:cubicBezTo>
                <a:cubicBezTo>
                  <a:pt x="8329" y="19520"/>
                  <a:pt x="8371" y="19520"/>
                  <a:pt x="8547" y="19323"/>
                </a:cubicBezTo>
                <a:cubicBezTo>
                  <a:pt x="8787" y="19053"/>
                  <a:pt x="9557" y="19248"/>
                  <a:pt x="9557" y="19578"/>
                </a:cubicBezTo>
                <a:cubicBezTo>
                  <a:pt x="9557" y="19691"/>
                  <a:pt x="9737" y="19863"/>
                  <a:pt x="9960" y="19960"/>
                </a:cubicBezTo>
                <a:cubicBezTo>
                  <a:pt x="10543" y="20215"/>
                  <a:pt x="10585" y="20209"/>
                  <a:pt x="10689" y="19858"/>
                </a:cubicBezTo>
                <a:cubicBezTo>
                  <a:pt x="10761" y="19613"/>
                  <a:pt x="10934" y="19544"/>
                  <a:pt x="11446" y="19544"/>
                </a:cubicBezTo>
                <a:cubicBezTo>
                  <a:pt x="11957" y="19544"/>
                  <a:pt x="12130" y="19613"/>
                  <a:pt x="12203" y="19858"/>
                </a:cubicBezTo>
                <a:cubicBezTo>
                  <a:pt x="12268" y="20079"/>
                  <a:pt x="12450" y="20175"/>
                  <a:pt x="12796" y="20175"/>
                </a:cubicBezTo>
                <a:cubicBezTo>
                  <a:pt x="13142" y="20175"/>
                  <a:pt x="13317" y="20079"/>
                  <a:pt x="13383" y="19858"/>
                </a:cubicBezTo>
                <a:cubicBezTo>
                  <a:pt x="13454" y="19617"/>
                  <a:pt x="13631" y="19544"/>
                  <a:pt x="14115" y="19544"/>
                </a:cubicBezTo>
                <a:cubicBezTo>
                  <a:pt x="14465" y="19544"/>
                  <a:pt x="14801" y="19469"/>
                  <a:pt x="14862" y="19381"/>
                </a:cubicBezTo>
                <a:cubicBezTo>
                  <a:pt x="14923" y="19294"/>
                  <a:pt x="15224" y="19224"/>
                  <a:pt x="15532" y="19224"/>
                </a:cubicBezTo>
                <a:cubicBezTo>
                  <a:pt x="15839" y="19224"/>
                  <a:pt x="16245" y="19102"/>
                  <a:pt x="16431" y="18954"/>
                </a:cubicBezTo>
                <a:cubicBezTo>
                  <a:pt x="16679" y="18756"/>
                  <a:pt x="16850" y="18724"/>
                  <a:pt x="17073" y="18840"/>
                </a:cubicBezTo>
                <a:cubicBezTo>
                  <a:pt x="17241" y="18926"/>
                  <a:pt x="17846" y="18972"/>
                  <a:pt x="18420" y="18938"/>
                </a:cubicBezTo>
                <a:cubicBezTo>
                  <a:pt x="19341" y="18885"/>
                  <a:pt x="19429" y="18854"/>
                  <a:pt x="19142" y="18668"/>
                </a:cubicBezTo>
                <a:cubicBezTo>
                  <a:pt x="18831" y="18465"/>
                  <a:pt x="18833" y="18451"/>
                  <a:pt x="19177" y="18341"/>
                </a:cubicBezTo>
                <a:cubicBezTo>
                  <a:pt x="19838" y="18130"/>
                  <a:pt x="20163" y="17758"/>
                  <a:pt x="20163" y="17224"/>
                </a:cubicBezTo>
                <a:cubicBezTo>
                  <a:pt x="20163" y="16897"/>
                  <a:pt x="20277" y="16645"/>
                  <a:pt x="20468" y="16551"/>
                </a:cubicBezTo>
                <a:cubicBezTo>
                  <a:pt x="20729" y="16422"/>
                  <a:pt x="20742" y="16362"/>
                  <a:pt x="20534" y="16141"/>
                </a:cubicBezTo>
                <a:cubicBezTo>
                  <a:pt x="20347" y="15943"/>
                  <a:pt x="20335" y="15802"/>
                  <a:pt x="20489" y="15532"/>
                </a:cubicBezTo>
                <a:cubicBezTo>
                  <a:pt x="20599" y="15339"/>
                  <a:pt x="20711" y="14966"/>
                  <a:pt x="20739" y="14705"/>
                </a:cubicBezTo>
                <a:cubicBezTo>
                  <a:pt x="20777" y="14349"/>
                  <a:pt x="20895" y="14216"/>
                  <a:pt x="21197" y="14178"/>
                </a:cubicBezTo>
                <a:lnTo>
                  <a:pt x="21558" y="14132"/>
                </a:lnTo>
                <a:cubicBezTo>
                  <a:pt x="21523" y="13428"/>
                  <a:pt x="21461" y="13197"/>
                  <a:pt x="21343" y="13197"/>
                </a:cubicBezTo>
                <a:cubicBezTo>
                  <a:pt x="21177" y="13197"/>
                  <a:pt x="21063" y="13399"/>
                  <a:pt x="21027" y="13757"/>
                </a:cubicBezTo>
                <a:cubicBezTo>
                  <a:pt x="20926" y="14775"/>
                  <a:pt x="20614" y="14338"/>
                  <a:pt x="20447" y="12945"/>
                </a:cubicBezTo>
                <a:cubicBezTo>
                  <a:pt x="20323" y="11902"/>
                  <a:pt x="20337" y="11494"/>
                  <a:pt x="20510" y="11249"/>
                </a:cubicBezTo>
                <a:cubicBezTo>
                  <a:pt x="20701" y="10979"/>
                  <a:pt x="20696" y="10907"/>
                  <a:pt x="20454" y="10788"/>
                </a:cubicBezTo>
                <a:cubicBezTo>
                  <a:pt x="20034" y="10580"/>
                  <a:pt x="20044" y="8988"/>
                  <a:pt x="20468" y="8778"/>
                </a:cubicBezTo>
                <a:cubicBezTo>
                  <a:pt x="20728" y="8650"/>
                  <a:pt x="20739" y="8589"/>
                  <a:pt x="20534" y="8372"/>
                </a:cubicBezTo>
                <a:cubicBezTo>
                  <a:pt x="20368" y="8196"/>
                  <a:pt x="20326" y="7874"/>
                  <a:pt x="20399" y="7332"/>
                </a:cubicBezTo>
                <a:cubicBezTo>
                  <a:pt x="20457" y="6897"/>
                  <a:pt x="20431" y="6504"/>
                  <a:pt x="20336" y="6452"/>
                </a:cubicBezTo>
                <a:cubicBezTo>
                  <a:pt x="20079" y="6312"/>
                  <a:pt x="20116" y="2994"/>
                  <a:pt x="20378" y="2763"/>
                </a:cubicBezTo>
                <a:cubicBezTo>
                  <a:pt x="20546" y="2615"/>
                  <a:pt x="20546" y="2530"/>
                  <a:pt x="20378" y="2382"/>
                </a:cubicBezTo>
                <a:cubicBezTo>
                  <a:pt x="20253" y="2271"/>
                  <a:pt x="20163" y="1741"/>
                  <a:pt x="20163" y="1114"/>
                </a:cubicBezTo>
                <a:cubicBezTo>
                  <a:pt x="20163" y="67"/>
                  <a:pt x="19950" y="-314"/>
                  <a:pt x="19746" y="372"/>
                </a:cubicBezTo>
                <a:cubicBezTo>
                  <a:pt x="19680" y="594"/>
                  <a:pt x="19552" y="677"/>
                  <a:pt x="19371" y="615"/>
                </a:cubicBezTo>
                <a:cubicBezTo>
                  <a:pt x="19220" y="564"/>
                  <a:pt x="19048" y="593"/>
                  <a:pt x="18989" y="677"/>
                </a:cubicBezTo>
                <a:cubicBezTo>
                  <a:pt x="18871" y="846"/>
                  <a:pt x="16159" y="887"/>
                  <a:pt x="15973" y="723"/>
                </a:cubicBezTo>
                <a:cubicBezTo>
                  <a:pt x="15752" y="529"/>
                  <a:pt x="16221" y="222"/>
                  <a:pt x="16604" y="311"/>
                </a:cubicBezTo>
                <a:cubicBezTo>
                  <a:pt x="16865" y="371"/>
                  <a:pt x="16942" y="344"/>
                  <a:pt x="16854" y="218"/>
                </a:cubicBezTo>
                <a:cubicBezTo>
                  <a:pt x="16784" y="117"/>
                  <a:pt x="16329" y="34"/>
                  <a:pt x="15844" y="34"/>
                </a:cubicBezTo>
                <a:cubicBezTo>
                  <a:pt x="15146" y="34"/>
                  <a:pt x="14924" y="100"/>
                  <a:pt x="14771" y="351"/>
                </a:cubicBezTo>
                <a:cubicBezTo>
                  <a:pt x="14613" y="612"/>
                  <a:pt x="14394" y="668"/>
                  <a:pt x="13536" y="668"/>
                </a:cubicBezTo>
                <a:cubicBezTo>
                  <a:pt x="12425" y="668"/>
                  <a:pt x="12150" y="572"/>
                  <a:pt x="12428" y="277"/>
                </a:cubicBezTo>
                <a:cubicBezTo>
                  <a:pt x="12665" y="25"/>
                  <a:pt x="11133" y="-41"/>
                  <a:pt x="10623" y="200"/>
                </a:cubicBezTo>
                <a:cubicBezTo>
                  <a:pt x="10341" y="333"/>
                  <a:pt x="10117" y="332"/>
                  <a:pt x="9748" y="197"/>
                </a:cubicBezTo>
                <a:cubicBezTo>
                  <a:pt x="9375" y="61"/>
                  <a:pt x="9024" y="3"/>
                  <a:pt x="8342" y="0"/>
                </a:cubicBezTo>
                <a:close/>
                <a:moveTo>
                  <a:pt x="21489" y="20551"/>
                </a:moveTo>
                <a:cubicBezTo>
                  <a:pt x="21461" y="20561"/>
                  <a:pt x="21427" y="20584"/>
                  <a:pt x="21385" y="20621"/>
                </a:cubicBezTo>
                <a:cubicBezTo>
                  <a:pt x="21266" y="20726"/>
                  <a:pt x="20984" y="20812"/>
                  <a:pt x="20756" y="20812"/>
                </a:cubicBezTo>
                <a:cubicBezTo>
                  <a:pt x="20509" y="20812"/>
                  <a:pt x="20343" y="20907"/>
                  <a:pt x="20343" y="21049"/>
                </a:cubicBezTo>
                <a:cubicBezTo>
                  <a:pt x="20343" y="21215"/>
                  <a:pt x="20532" y="21286"/>
                  <a:pt x="20972" y="21286"/>
                </a:cubicBezTo>
                <a:cubicBezTo>
                  <a:pt x="21535" y="21286"/>
                  <a:pt x="21600" y="21242"/>
                  <a:pt x="21600" y="20858"/>
                </a:cubicBezTo>
                <a:cubicBezTo>
                  <a:pt x="21600" y="20609"/>
                  <a:pt x="21573" y="20519"/>
                  <a:pt x="21489" y="20551"/>
                </a:cubicBezTo>
                <a:close/>
              </a:path>
            </a:pathLst>
          </a:custGeom>
          <a:noFill/>
          <a:ln>
            <a:noFill/>
          </a:ln>
        </p:spPr>
      </p:pic>
      <p:sp>
        <p:nvSpPr>
          <p:cNvPr id="1291" name="Google Shape;1291;p37"/>
          <p:cNvSpPr txBox="1"/>
          <p:nvPr/>
        </p:nvSpPr>
        <p:spPr>
          <a:xfrm>
            <a:off x="8566981" y="11462650"/>
            <a:ext cx="5982382"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Sense Scanner</a:t>
            </a:r>
            <a:endParaRPr sz="1400" b="0" i="0" u="none" strike="noStrike" cap="none">
              <a:solidFill>
                <a:srgbClr val="000000"/>
              </a:solidFill>
              <a:latin typeface="Arial"/>
              <a:ea typeface="Arial"/>
              <a:cs typeface="Arial"/>
              <a:sym typeface="Arial"/>
            </a:endParaRPr>
          </a:p>
        </p:txBody>
      </p:sp>
      <p:pic>
        <p:nvPicPr>
          <p:cNvPr id="1292" name="Google Shape;1292;p37" descr="Scanner Sense.png"/>
          <p:cNvPicPr preferRelativeResize="0"/>
          <p:nvPr/>
        </p:nvPicPr>
        <p:blipFill rotWithShape="1">
          <a:blip r:embed="rId11">
            <a:alphaModFix/>
          </a:blip>
          <a:srcRect/>
          <a:stretch/>
        </p:blipFill>
        <p:spPr>
          <a:xfrm>
            <a:off x="17612084" y="11462650"/>
            <a:ext cx="4952381" cy="782252"/>
          </a:xfrm>
          <a:prstGeom prst="rect">
            <a:avLst/>
          </a:prstGeom>
          <a:noFill/>
          <a:ln w="25400" cap="flat" cmpd="sng">
            <a:solidFill>
              <a:srgbClr val="F3F7F5"/>
            </a:solidFill>
            <a:prstDash val="solid"/>
            <a:miter lim="400000"/>
            <a:headEnd type="none" w="sm" len="sm"/>
            <a:tailEnd type="none" w="sm" len="sm"/>
          </a:ln>
          <a:effectLst>
            <a:outerShdw blurRad="50800" dist="25400" dir="3600000" rotWithShape="0">
              <a:srgbClr val="000000">
                <a:alpha val="68627"/>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38"/>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3D/4D Technologies</a:t>
            </a:r>
            <a:endParaRPr sz="1400" b="0" i="0" u="none" strike="noStrike" cap="none">
              <a:solidFill>
                <a:srgbClr val="000000"/>
              </a:solidFill>
              <a:latin typeface="Arial"/>
              <a:ea typeface="Arial"/>
              <a:cs typeface="Arial"/>
              <a:sym typeface="Arial"/>
            </a:endParaRPr>
          </a:p>
        </p:txBody>
      </p:sp>
      <p:pic>
        <p:nvPicPr>
          <p:cNvPr id="1298" name="Google Shape;1298;p38"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299" name="Google Shape;1299;p38"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300" name="Google Shape;1300;p38"/>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301" name="Google Shape;1301;p38"/>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302" name="Google Shape;1302;p38"/>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303" name="Google Shape;1303;p38" descr="Ligne Ligne"/>
          <p:cNvPicPr preferRelativeResize="0"/>
          <p:nvPr/>
        </p:nvPicPr>
        <p:blipFill rotWithShape="1">
          <a:blip r:embed="rId5">
            <a:alphaModFix/>
          </a:blip>
          <a:srcRect/>
          <a:stretch/>
        </p:blipFill>
        <p:spPr>
          <a:xfrm>
            <a:off x="8834791" y="787281"/>
            <a:ext cx="3501192" cy="127001"/>
          </a:xfrm>
          <a:prstGeom prst="rect">
            <a:avLst/>
          </a:prstGeom>
          <a:noFill/>
          <a:ln>
            <a:noFill/>
          </a:ln>
        </p:spPr>
      </p:pic>
      <p:sp>
        <p:nvSpPr>
          <p:cNvPr id="1304" name="Google Shape;1304;p38"/>
          <p:cNvSpPr txBox="1"/>
          <p:nvPr/>
        </p:nvSpPr>
        <p:spPr>
          <a:xfrm>
            <a:off x="9290437" y="1203531"/>
            <a:ext cx="10382974"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Hologram object</a:t>
            </a:r>
            <a:endParaRPr sz="1400" b="0" i="0" u="none" strike="noStrike" cap="none">
              <a:solidFill>
                <a:srgbClr val="000000"/>
              </a:solidFill>
              <a:latin typeface="Arial"/>
              <a:ea typeface="Arial"/>
              <a:cs typeface="Arial"/>
              <a:sym typeface="Arial"/>
            </a:endParaRPr>
          </a:p>
        </p:txBody>
      </p:sp>
      <p:grpSp>
        <p:nvGrpSpPr>
          <p:cNvPr id="1305" name="Google Shape;1305;p38"/>
          <p:cNvGrpSpPr/>
          <p:nvPr/>
        </p:nvGrpSpPr>
        <p:grpSpPr>
          <a:xfrm>
            <a:off x="13166327" y="2527020"/>
            <a:ext cx="9567969" cy="7083025"/>
            <a:chOff x="0" y="0"/>
            <a:chExt cx="9567967" cy="7083023"/>
          </a:xfrm>
        </p:grpSpPr>
        <p:pic>
          <p:nvPicPr>
            <p:cNvPr id="1306" name="Google Shape;1306;p38" descr="Holusion.jpg"/>
            <p:cNvPicPr preferRelativeResize="0"/>
            <p:nvPr/>
          </p:nvPicPr>
          <p:blipFill rotWithShape="1">
            <a:blip r:embed="rId6">
              <a:alphaModFix/>
            </a:blip>
            <a:srcRect/>
            <a:stretch/>
          </p:blipFill>
          <p:spPr>
            <a:xfrm>
              <a:off x="214516" y="88900"/>
              <a:ext cx="9003763" cy="6752823"/>
            </a:xfrm>
            <a:prstGeom prst="rect">
              <a:avLst/>
            </a:prstGeom>
            <a:noFill/>
            <a:ln>
              <a:noFill/>
            </a:ln>
          </p:spPr>
        </p:pic>
        <p:pic>
          <p:nvPicPr>
            <p:cNvPr id="1307" name="Google Shape;1307;p38" descr="Holusion.jpg"/>
            <p:cNvPicPr preferRelativeResize="0"/>
            <p:nvPr/>
          </p:nvPicPr>
          <p:blipFill rotWithShape="1">
            <a:blip r:embed="rId7">
              <a:alphaModFix/>
            </a:blip>
            <a:srcRect/>
            <a:stretch/>
          </p:blipFill>
          <p:spPr>
            <a:xfrm>
              <a:off x="0" y="0"/>
              <a:ext cx="9567967" cy="7083023"/>
            </a:xfrm>
            <a:prstGeom prst="rect">
              <a:avLst/>
            </a:prstGeom>
            <a:noFill/>
            <a:ln>
              <a:noFill/>
            </a:ln>
          </p:spPr>
        </p:pic>
      </p:grpSp>
      <p:sp>
        <p:nvSpPr>
          <p:cNvPr id="1308" name="Google Shape;1308;p38"/>
          <p:cNvSpPr txBox="1"/>
          <p:nvPr/>
        </p:nvSpPr>
        <p:spPr>
          <a:xfrm>
            <a:off x="8759584" y="11350526"/>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8">
                  <a:extLst>
                    <a:ext uri="{A12FA001-AC4F-418D-AE19-62706E023703}">
                      <ahyp:hlinkClr xmlns:ahyp="http://schemas.microsoft.com/office/drawing/2018/hyperlinkcolor" val="tx"/>
                    </a:ext>
                  </a:extLst>
                </a:hlinkClick>
              </a:rPr>
              <a:t>https://holusion.com</a:t>
            </a:r>
            <a:endParaRPr sz="1400" b="0" i="0" u="none" strike="noStrike" cap="none">
              <a:solidFill>
                <a:srgbClr val="000000"/>
              </a:solidFill>
              <a:latin typeface="Arial"/>
              <a:ea typeface="Arial"/>
              <a:cs typeface="Arial"/>
              <a:sym typeface="Arial"/>
            </a:endParaRPr>
          </a:p>
        </p:txBody>
      </p:sp>
      <p:pic>
        <p:nvPicPr>
          <p:cNvPr id="1309" name="Google Shape;1309;p38" descr="Holusion.png"/>
          <p:cNvPicPr preferRelativeResize="0"/>
          <p:nvPr/>
        </p:nvPicPr>
        <p:blipFill rotWithShape="1">
          <a:blip r:embed="rId9">
            <a:alphaModFix/>
          </a:blip>
          <a:srcRect/>
          <a:stretch/>
        </p:blipFill>
        <p:spPr>
          <a:xfrm>
            <a:off x="17181025" y="11223979"/>
            <a:ext cx="4441498" cy="83820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313"/>
        <p:cNvGrpSpPr/>
        <p:nvPr/>
      </p:nvGrpSpPr>
      <p:grpSpPr>
        <a:xfrm>
          <a:off x="0" y="0"/>
          <a:ext cx="0" cy="0"/>
          <a:chOff x="0" y="0"/>
          <a:chExt cx="0" cy="0"/>
        </a:xfrm>
      </p:grpSpPr>
      <p:sp>
        <p:nvSpPr>
          <p:cNvPr id="1314" name="Google Shape;1314;p39"/>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3D/4D Technologies</a:t>
            </a:r>
            <a:endParaRPr sz="1400" b="0" i="0" u="none" strike="noStrike" cap="none">
              <a:solidFill>
                <a:srgbClr val="000000"/>
              </a:solidFill>
              <a:latin typeface="Arial"/>
              <a:ea typeface="Arial"/>
              <a:cs typeface="Arial"/>
              <a:sym typeface="Arial"/>
            </a:endParaRPr>
          </a:p>
        </p:txBody>
      </p:sp>
      <p:pic>
        <p:nvPicPr>
          <p:cNvPr id="1315" name="Google Shape;1315;p39"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316" name="Google Shape;1316;p39"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317" name="Google Shape;1317;p39"/>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318" name="Google Shape;1318;p39"/>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319" name="Google Shape;1319;p39"/>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320" name="Google Shape;1320;p39" descr="Ligne Ligne"/>
          <p:cNvPicPr preferRelativeResize="0"/>
          <p:nvPr/>
        </p:nvPicPr>
        <p:blipFill rotWithShape="1">
          <a:blip r:embed="rId5">
            <a:alphaModFix/>
          </a:blip>
          <a:srcRect/>
          <a:stretch/>
        </p:blipFill>
        <p:spPr>
          <a:xfrm>
            <a:off x="8834791" y="787281"/>
            <a:ext cx="3501192" cy="127001"/>
          </a:xfrm>
          <a:prstGeom prst="rect">
            <a:avLst/>
          </a:prstGeom>
          <a:noFill/>
          <a:ln>
            <a:noFill/>
          </a:ln>
        </p:spPr>
      </p:pic>
      <p:sp>
        <p:nvSpPr>
          <p:cNvPr id="1321" name="Google Shape;1321;p39"/>
          <p:cNvSpPr txBox="1"/>
          <p:nvPr/>
        </p:nvSpPr>
        <p:spPr>
          <a:xfrm>
            <a:off x="9290437" y="1203531"/>
            <a:ext cx="10382974"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Table Tactile</a:t>
            </a:r>
            <a:endParaRPr sz="1400" b="0" i="0" u="none" strike="noStrike" cap="none">
              <a:solidFill>
                <a:srgbClr val="000000"/>
              </a:solidFill>
              <a:latin typeface="Arial"/>
              <a:ea typeface="Arial"/>
              <a:cs typeface="Arial"/>
              <a:sym typeface="Arial"/>
            </a:endParaRPr>
          </a:p>
        </p:txBody>
      </p:sp>
      <p:grpSp>
        <p:nvGrpSpPr>
          <p:cNvPr id="1322" name="Google Shape;1322;p39"/>
          <p:cNvGrpSpPr/>
          <p:nvPr/>
        </p:nvGrpSpPr>
        <p:grpSpPr>
          <a:xfrm>
            <a:off x="13166328" y="2527020"/>
            <a:ext cx="9567968" cy="7083025"/>
            <a:chOff x="0" y="0"/>
            <a:chExt cx="9567967" cy="7083023"/>
          </a:xfrm>
        </p:grpSpPr>
        <p:pic>
          <p:nvPicPr>
            <p:cNvPr id="1323" name="Google Shape;1323;p39" descr="Table Tactile.jpg"/>
            <p:cNvPicPr preferRelativeResize="0"/>
            <p:nvPr/>
          </p:nvPicPr>
          <p:blipFill rotWithShape="1">
            <a:blip r:embed="rId6">
              <a:alphaModFix/>
            </a:blip>
            <a:srcRect t="1664" b="1664"/>
            <a:stretch/>
          </p:blipFill>
          <p:spPr>
            <a:xfrm>
              <a:off x="127000" y="88900"/>
              <a:ext cx="9313967" cy="6752823"/>
            </a:xfrm>
            <a:prstGeom prst="rect">
              <a:avLst/>
            </a:prstGeom>
            <a:noFill/>
            <a:ln>
              <a:noFill/>
            </a:ln>
          </p:spPr>
        </p:pic>
        <p:pic>
          <p:nvPicPr>
            <p:cNvPr id="1324" name="Google Shape;1324;p39" descr="Table Tactile.jpg"/>
            <p:cNvPicPr preferRelativeResize="0"/>
            <p:nvPr/>
          </p:nvPicPr>
          <p:blipFill rotWithShape="1">
            <a:blip r:embed="rId7">
              <a:alphaModFix/>
            </a:blip>
            <a:srcRect/>
            <a:stretch/>
          </p:blipFill>
          <p:spPr>
            <a:xfrm>
              <a:off x="0" y="0"/>
              <a:ext cx="9567967" cy="7083023"/>
            </a:xfrm>
            <a:prstGeom prst="rect">
              <a:avLst/>
            </a:prstGeom>
            <a:noFill/>
            <a:ln>
              <a:noFill/>
            </a:ln>
          </p:spPr>
        </p:pic>
      </p:grpSp>
      <p:sp>
        <p:nvSpPr>
          <p:cNvPr id="1325" name="Google Shape;1325;p39"/>
          <p:cNvSpPr txBox="1"/>
          <p:nvPr/>
        </p:nvSpPr>
        <p:spPr>
          <a:xfrm>
            <a:off x="8933045" y="11929660"/>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8">
                  <a:extLst>
                    <a:ext uri="{A12FA001-AC4F-418D-AE19-62706E023703}">
                      <ahyp:hlinkClr xmlns:ahyp="http://schemas.microsoft.com/office/drawing/2018/hyperlinkcolor" val="tx"/>
                    </a:ext>
                  </a:extLst>
                </a:hlinkClick>
              </a:rPr>
              <a:t>https://www.intuilab.com/</a:t>
            </a:r>
            <a:endParaRPr sz="1400" b="0" i="0" u="none" strike="noStrike" cap="none">
              <a:solidFill>
                <a:srgbClr val="000000"/>
              </a:solidFill>
              <a:latin typeface="Arial"/>
              <a:ea typeface="Arial"/>
              <a:cs typeface="Arial"/>
              <a:sym typeface="Arial"/>
            </a:endParaRPr>
          </a:p>
        </p:txBody>
      </p:sp>
      <p:pic>
        <p:nvPicPr>
          <p:cNvPr id="1326" name="Google Shape;1326;p39" descr="Intuilab.png"/>
          <p:cNvPicPr preferRelativeResize="0"/>
          <p:nvPr/>
        </p:nvPicPr>
        <p:blipFill rotWithShape="1">
          <a:blip r:embed="rId9">
            <a:alphaModFix/>
          </a:blip>
          <a:srcRect/>
          <a:stretch/>
        </p:blipFill>
        <p:spPr>
          <a:xfrm>
            <a:off x="19148345" y="10948406"/>
            <a:ext cx="2547622" cy="254762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0"/>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3D/4D Technologies</a:t>
            </a:r>
            <a:endParaRPr sz="1400" b="0" i="0" u="none" strike="noStrike" cap="none">
              <a:solidFill>
                <a:srgbClr val="000000"/>
              </a:solidFill>
              <a:latin typeface="Arial"/>
              <a:ea typeface="Arial"/>
              <a:cs typeface="Arial"/>
              <a:sym typeface="Arial"/>
            </a:endParaRPr>
          </a:p>
        </p:txBody>
      </p:sp>
      <p:pic>
        <p:nvPicPr>
          <p:cNvPr id="1332" name="Google Shape;1332;p40"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333" name="Google Shape;1333;p40"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334" name="Google Shape;1334;p40"/>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335" name="Google Shape;1335;p40"/>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336" name="Google Shape;1336;p40"/>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337" name="Google Shape;1337;p40" descr="Ligne Ligne"/>
          <p:cNvPicPr preferRelativeResize="0"/>
          <p:nvPr/>
        </p:nvPicPr>
        <p:blipFill rotWithShape="1">
          <a:blip r:embed="rId5">
            <a:alphaModFix/>
          </a:blip>
          <a:srcRect/>
          <a:stretch/>
        </p:blipFill>
        <p:spPr>
          <a:xfrm>
            <a:off x="8834791" y="787281"/>
            <a:ext cx="3501192" cy="127001"/>
          </a:xfrm>
          <a:prstGeom prst="rect">
            <a:avLst/>
          </a:prstGeom>
          <a:noFill/>
          <a:ln>
            <a:noFill/>
          </a:ln>
        </p:spPr>
      </p:pic>
      <p:sp>
        <p:nvSpPr>
          <p:cNvPr id="1338" name="Google Shape;1338;p40"/>
          <p:cNvSpPr txBox="1"/>
          <p:nvPr/>
        </p:nvSpPr>
        <p:spPr>
          <a:xfrm>
            <a:off x="9290437" y="1203531"/>
            <a:ext cx="10382974"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Immersive Environment</a:t>
            </a:r>
            <a:endParaRPr sz="1400" b="0" i="0" u="none" strike="noStrike" cap="none">
              <a:solidFill>
                <a:srgbClr val="000000"/>
              </a:solidFill>
              <a:latin typeface="Arial"/>
              <a:ea typeface="Arial"/>
              <a:cs typeface="Arial"/>
              <a:sym typeface="Arial"/>
            </a:endParaRPr>
          </a:p>
        </p:txBody>
      </p:sp>
      <p:grpSp>
        <p:nvGrpSpPr>
          <p:cNvPr id="1339" name="Google Shape;1339;p40"/>
          <p:cNvGrpSpPr/>
          <p:nvPr/>
        </p:nvGrpSpPr>
        <p:grpSpPr>
          <a:xfrm>
            <a:off x="13166328" y="2527020"/>
            <a:ext cx="9567968" cy="7083025"/>
            <a:chOff x="0" y="0"/>
            <a:chExt cx="9567967" cy="7083023"/>
          </a:xfrm>
        </p:grpSpPr>
        <p:pic>
          <p:nvPicPr>
            <p:cNvPr id="1340" name="Google Shape;1340;p40" descr="Bulle.jpg"/>
            <p:cNvPicPr preferRelativeResize="0"/>
            <p:nvPr/>
          </p:nvPicPr>
          <p:blipFill rotWithShape="1">
            <a:blip r:embed="rId6">
              <a:alphaModFix/>
            </a:blip>
            <a:srcRect t="1664" b="1664"/>
            <a:stretch/>
          </p:blipFill>
          <p:spPr>
            <a:xfrm>
              <a:off x="127000" y="88900"/>
              <a:ext cx="9313967" cy="6752823"/>
            </a:xfrm>
            <a:prstGeom prst="rect">
              <a:avLst/>
            </a:prstGeom>
            <a:noFill/>
            <a:ln>
              <a:noFill/>
            </a:ln>
          </p:spPr>
        </p:pic>
        <p:pic>
          <p:nvPicPr>
            <p:cNvPr id="1341" name="Google Shape;1341;p40" descr="Bulle.jpg"/>
            <p:cNvPicPr preferRelativeResize="0"/>
            <p:nvPr/>
          </p:nvPicPr>
          <p:blipFill rotWithShape="1">
            <a:blip r:embed="rId7">
              <a:alphaModFix/>
            </a:blip>
            <a:srcRect/>
            <a:stretch/>
          </p:blipFill>
          <p:spPr>
            <a:xfrm>
              <a:off x="0" y="0"/>
              <a:ext cx="9567967" cy="7083023"/>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41"/>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3D/4D Technologies</a:t>
            </a:r>
            <a:endParaRPr sz="1400" b="0" i="0" u="none" strike="noStrike" cap="none">
              <a:solidFill>
                <a:srgbClr val="000000"/>
              </a:solidFill>
              <a:latin typeface="Arial"/>
              <a:ea typeface="Arial"/>
              <a:cs typeface="Arial"/>
              <a:sym typeface="Arial"/>
            </a:endParaRPr>
          </a:p>
        </p:txBody>
      </p:sp>
      <p:pic>
        <p:nvPicPr>
          <p:cNvPr id="1347" name="Google Shape;1347;p41"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348" name="Google Shape;1348;p41"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349" name="Google Shape;1349;p41"/>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350" name="Google Shape;1350;p41"/>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351" name="Google Shape;1351;p41"/>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352" name="Google Shape;1352;p41" descr="Ligne Ligne"/>
          <p:cNvPicPr preferRelativeResize="0"/>
          <p:nvPr/>
        </p:nvPicPr>
        <p:blipFill rotWithShape="1">
          <a:blip r:embed="rId5">
            <a:alphaModFix/>
          </a:blip>
          <a:srcRect/>
          <a:stretch/>
        </p:blipFill>
        <p:spPr>
          <a:xfrm>
            <a:off x="8834791" y="787281"/>
            <a:ext cx="3501192" cy="127001"/>
          </a:xfrm>
          <a:prstGeom prst="rect">
            <a:avLst/>
          </a:prstGeom>
          <a:noFill/>
          <a:ln>
            <a:noFill/>
          </a:ln>
        </p:spPr>
      </p:pic>
      <p:sp>
        <p:nvSpPr>
          <p:cNvPr id="1353" name="Google Shape;1353;p41"/>
          <p:cNvSpPr txBox="1"/>
          <p:nvPr/>
        </p:nvSpPr>
        <p:spPr>
          <a:xfrm>
            <a:off x="14419464" y="614273"/>
            <a:ext cx="10382973"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Virtual Reality Environment</a:t>
            </a:r>
            <a:endParaRPr sz="1400" b="0" i="0" u="none" strike="noStrike" cap="none">
              <a:solidFill>
                <a:srgbClr val="000000"/>
              </a:solidFill>
              <a:latin typeface="Arial"/>
              <a:ea typeface="Arial"/>
              <a:cs typeface="Arial"/>
              <a:sym typeface="Arial"/>
            </a:endParaRPr>
          </a:p>
        </p:txBody>
      </p:sp>
      <p:grpSp>
        <p:nvGrpSpPr>
          <p:cNvPr id="1354" name="Google Shape;1354;p41"/>
          <p:cNvGrpSpPr/>
          <p:nvPr/>
        </p:nvGrpSpPr>
        <p:grpSpPr>
          <a:xfrm>
            <a:off x="14826966" y="1898038"/>
            <a:ext cx="9191673" cy="6810201"/>
            <a:chOff x="0" y="0"/>
            <a:chExt cx="9191671" cy="6810200"/>
          </a:xfrm>
        </p:grpSpPr>
        <p:pic>
          <p:nvPicPr>
            <p:cNvPr id="1355" name="Google Shape;1355;p41" descr="VR 2.jpg"/>
            <p:cNvPicPr preferRelativeResize="0"/>
            <p:nvPr/>
          </p:nvPicPr>
          <p:blipFill rotWithShape="1">
            <a:blip r:embed="rId6">
              <a:alphaModFix/>
            </a:blip>
            <a:srcRect t="8196" b="8196"/>
            <a:stretch/>
          </p:blipFill>
          <p:spPr>
            <a:xfrm>
              <a:off x="127000" y="88900"/>
              <a:ext cx="8937671" cy="6480001"/>
            </a:xfrm>
            <a:prstGeom prst="rect">
              <a:avLst/>
            </a:prstGeom>
            <a:noFill/>
            <a:ln>
              <a:noFill/>
            </a:ln>
          </p:spPr>
        </p:pic>
        <p:pic>
          <p:nvPicPr>
            <p:cNvPr id="1356" name="Google Shape;1356;p41" descr="VR 2.jpg"/>
            <p:cNvPicPr preferRelativeResize="0"/>
            <p:nvPr/>
          </p:nvPicPr>
          <p:blipFill rotWithShape="1">
            <a:blip r:embed="rId7">
              <a:alphaModFix/>
            </a:blip>
            <a:srcRect/>
            <a:stretch/>
          </p:blipFill>
          <p:spPr>
            <a:xfrm>
              <a:off x="0" y="0"/>
              <a:ext cx="9191671" cy="6810200"/>
            </a:xfrm>
            <a:prstGeom prst="rect">
              <a:avLst/>
            </a:prstGeom>
            <a:noFill/>
            <a:ln>
              <a:noFill/>
            </a:ln>
          </p:spPr>
        </p:pic>
      </p:grpSp>
      <p:sp>
        <p:nvSpPr>
          <p:cNvPr id="1357" name="Google Shape;1357;p41"/>
          <p:cNvSpPr txBox="1"/>
          <p:nvPr/>
        </p:nvSpPr>
        <p:spPr>
          <a:xfrm>
            <a:off x="7870584" y="10842526"/>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8">
                  <a:extLst>
                    <a:ext uri="{A12FA001-AC4F-418D-AE19-62706E023703}">
                      <ahyp:hlinkClr xmlns:ahyp="http://schemas.microsoft.com/office/drawing/2018/hyperlinkcolor" val="tx"/>
                    </a:ext>
                  </a:extLst>
                </a:hlinkClick>
              </a:rPr>
              <a:t>Unity</a:t>
            </a:r>
            <a:endParaRPr sz="1400" b="0" i="0" u="none" strike="noStrike" cap="none">
              <a:solidFill>
                <a:srgbClr val="000000"/>
              </a:solidFill>
              <a:latin typeface="Arial"/>
              <a:ea typeface="Arial"/>
              <a:cs typeface="Arial"/>
              <a:sym typeface="Arial"/>
            </a:endParaRPr>
          </a:p>
        </p:txBody>
      </p:sp>
      <p:pic>
        <p:nvPicPr>
          <p:cNvPr id="1358" name="Google Shape;1358;p41" descr="VR.jpg"/>
          <p:cNvPicPr preferRelativeResize="0"/>
          <p:nvPr/>
        </p:nvPicPr>
        <p:blipFill rotWithShape="1">
          <a:blip r:embed="rId9">
            <a:alphaModFix/>
          </a:blip>
          <a:srcRect/>
          <a:stretch/>
        </p:blipFill>
        <p:spPr>
          <a:xfrm>
            <a:off x="11308170" y="1895981"/>
            <a:ext cx="3667925" cy="3240001"/>
          </a:xfrm>
          <a:prstGeom prst="rect">
            <a:avLst/>
          </a:prstGeom>
          <a:noFill/>
          <a:ln>
            <a:noFill/>
          </a:ln>
        </p:spPr>
      </p:pic>
      <p:pic>
        <p:nvPicPr>
          <p:cNvPr id="1359" name="Google Shape;1359;p41" descr="VR 3.jpg"/>
          <p:cNvPicPr preferRelativeResize="0"/>
          <p:nvPr/>
        </p:nvPicPr>
        <p:blipFill rotWithShape="1">
          <a:blip r:embed="rId10">
            <a:alphaModFix/>
          </a:blip>
          <a:srcRect l="7547" r="7546"/>
          <a:stretch/>
        </p:blipFill>
        <p:spPr>
          <a:xfrm>
            <a:off x="11308173" y="5237956"/>
            <a:ext cx="3667926" cy="3240001"/>
          </a:xfrm>
          <a:prstGeom prst="rect">
            <a:avLst/>
          </a:prstGeom>
          <a:noFill/>
          <a:ln>
            <a:noFill/>
          </a:ln>
        </p:spPr>
      </p:pic>
      <p:pic>
        <p:nvPicPr>
          <p:cNvPr id="1360" name="Google Shape;1360;p41" descr="Unity.png"/>
          <p:cNvPicPr preferRelativeResize="0"/>
          <p:nvPr/>
        </p:nvPicPr>
        <p:blipFill rotWithShape="1">
          <a:blip r:embed="rId11">
            <a:alphaModFix/>
          </a:blip>
          <a:srcRect/>
          <a:stretch/>
        </p:blipFill>
        <p:spPr>
          <a:xfrm>
            <a:off x="17551646" y="10600502"/>
            <a:ext cx="2954051" cy="1069161"/>
          </a:xfrm>
          <a:prstGeom prst="rect">
            <a:avLst/>
          </a:prstGeom>
          <a:noFill/>
          <a:ln>
            <a:noFill/>
          </a:ln>
        </p:spPr>
      </p:pic>
      <p:sp>
        <p:nvSpPr>
          <p:cNvPr id="1361" name="Google Shape;1361;p41"/>
          <p:cNvSpPr txBox="1"/>
          <p:nvPr/>
        </p:nvSpPr>
        <p:spPr>
          <a:xfrm>
            <a:off x="7870584" y="12366526"/>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2">
                  <a:extLst>
                    <a:ext uri="{A12FA001-AC4F-418D-AE19-62706E023703}">
                      <ahyp:hlinkClr xmlns:ahyp="http://schemas.microsoft.com/office/drawing/2018/hyperlinkcolor" val="tx"/>
                    </a:ext>
                  </a:extLst>
                </a:hlinkClick>
              </a:rPr>
              <a:t>Unreal</a:t>
            </a:r>
            <a:endParaRPr sz="1400" b="0" i="0" u="none" strike="noStrike" cap="none">
              <a:solidFill>
                <a:srgbClr val="000000"/>
              </a:solidFill>
              <a:latin typeface="Arial"/>
              <a:ea typeface="Arial"/>
              <a:cs typeface="Arial"/>
              <a:sym typeface="Arial"/>
            </a:endParaRPr>
          </a:p>
        </p:txBody>
      </p:sp>
      <p:pic>
        <p:nvPicPr>
          <p:cNvPr id="1362" name="Google Shape;1362;p41" descr="Unreal.png"/>
          <p:cNvPicPr preferRelativeResize="0"/>
          <p:nvPr/>
        </p:nvPicPr>
        <p:blipFill rotWithShape="1">
          <a:blip r:embed="rId13">
            <a:alphaModFix/>
          </a:blip>
          <a:srcRect/>
          <a:stretch/>
        </p:blipFill>
        <p:spPr>
          <a:xfrm>
            <a:off x="17765368" y="12023386"/>
            <a:ext cx="1463843" cy="161433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42"/>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368" name="Google Shape;1368;p42"/>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369" name="Google Shape;1369;p42"/>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370" name="Google Shape;1370;p42"/>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371" name="Google Shape;1371;p42"/>
          <p:cNvSpPr txBox="1"/>
          <p:nvPr/>
        </p:nvSpPr>
        <p:spPr>
          <a:xfrm>
            <a:off x="7629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1372" name="Google Shape;1372;p42"/>
          <p:cNvSpPr txBox="1"/>
          <p:nvPr/>
        </p:nvSpPr>
        <p:spPr>
          <a:xfrm>
            <a:off x="13725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
        <p:nvSpPr>
          <p:cNvPr id="1373" name="Google Shape;1373;p42"/>
          <p:cNvSpPr txBox="1"/>
          <p:nvPr/>
        </p:nvSpPr>
        <p:spPr>
          <a:xfrm>
            <a:off x="19811967"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4</a:t>
            </a:r>
            <a:endParaRPr sz="1400" b="0" i="0" u="none" strike="noStrike" cap="none">
              <a:solidFill>
                <a:srgbClr val="000000"/>
              </a:solidFill>
              <a:latin typeface="Arial"/>
              <a:ea typeface="Arial"/>
              <a:cs typeface="Arial"/>
              <a:sym typeface="Arial"/>
            </a:endParaRPr>
          </a:p>
        </p:txBody>
      </p:sp>
      <p:sp>
        <p:nvSpPr>
          <p:cNvPr id="1374" name="Google Shape;1374;p42"/>
          <p:cNvSpPr/>
          <p:nvPr/>
        </p:nvSpPr>
        <p:spPr>
          <a:xfrm rot="10800000" flipH="1">
            <a:off x="8369481" y="11598528"/>
            <a:ext cx="6982801" cy="1296341"/>
          </a:xfrm>
          <a:prstGeom prst="chevron">
            <a:avLst>
              <a:gd name="adj" fmla="val 50000"/>
            </a:avLst>
          </a:prstGeom>
          <a:gradFill>
            <a:gsLst>
              <a:gs pos="0">
                <a:srgbClr val="8D2E76"/>
              </a:gs>
              <a:gs pos="49000">
                <a:srgbClr val="8D2E76"/>
              </a:gs>
              <a:gs pos="50000">
                <a:srgbClr val="AF3676"/>
              </a:gs>
              <a:gs pos="100000">
                <a:srgbClr val="AF3676"/>
              </a:gs>
            </a:gsLst>
            <a:lin ang="54000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62626"/>
              </a:buClr>
              <a:buSzPts val="3000"/>
              <a:buFont typeface="Quattrocento Sans"/>
              <a:buNone/>
            </a:pPr>
            <a:endParaRPr sz="3000" b="1" i="0" u="none" strike="noStrike" cap="none">
              <a:solidFill>
                <a:srgbClr val="000000"/>
              </a:solidFill>
              <a:latin typeface="Helvetica Neue"/>
              <a:ea typeface="Helvetica Neue"/>
              <a:cs typeface="Helvetica Neue"/>
              <a:sym typeface="Helvetica Neue"/>
            </a:endParaRPr>
          </a:p>
        </p:txBody>
      </p:sp>
      <p:sp>
        <p:nvSpPr>
          <p:cNvPr id="1375" name="Google Shape;1375;p42"/>
          <p:cNvSpPr txBox="1"/>
          <p:nvPr/>
        </p:nvSpPr>
        <p:spPr>
          <a:xfrm>
            <a:off x="9589483" y="11497408"/>
            <a:ext cx="3870445" cy="12954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8000"/>
              <a:buFont typeface="Times New Roman"/>
              <a:buNone/>
            </a:pPr>
            <a:r>
              <a:rPr lang="fr-FR" sz="8000" b="1" i="1" u="none" strike="noStrike" cap="none">
                <a:solidFill>
                  <a:srgbClr val="FFFFFF"/>
                </a:solidFill>
                <a:latin typeface="Times New Roman"/>
                <a:ea typeface="Times New Roman"/>
                <a:cs typeface="Times New Roman"/>
                <a:sym typeface="Times New Roman"/>
              </a:rPr>
              <a:t>Agenda</a:t>
            </a:r>
            <a:endParaRPr sz="1400" b="0" i="0" u="none" strike="noStrike" cap="none">
              <a:solidFill>
                <a:srgbClr val="000000"/>
              </a:solidFill>
              <a:latin typeface="Arial"/>
              <a:ea typeface="Arial"/>
              <a:cs typeface="Arial"/>
              <a:sym typeface="Arial"/>
            </a:endParaRPr>
          </a:p>
        </p:txBody>
      </p:sp>
      <p:sp>
        <p:nvSpPr>
          <p:cNvPr id="1376" name="Google Shape;1376;p42"/>
          <p:cNvSpPr txBox="1"/>
          <p:nvPr/>
        </p:nvSpPr>
        <p:spPr>
          <a:xfrm>
            <a:off x="1523968"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pic>
        <p:nvPicPr>
          <p:cNvPr id="1377" name="Google Shape;1377;p42" descr="image20.png"/>
          <p:cNvPicPr preferRelativeResize="0"/>
          <p:nvPr/>
        </p:nvPicPr>
        <p:blipFill rotWithShape="1">
          <a:blip r:embed="rId3">
            <a:alphaModFix/>
          </a:blip>
          <a:srcRect/>
          <a:stretch/>
        </p:blipFill>
        <p:spPr>
          <a:xfrm>
            <a:off x="2424153" y="3732827"/>
            <a:ext cx="1247693" cy="1065737"/>
          </a:xfrm>
          <a:prstGeom prst="rect">
            <a:avLst/>
          </a:prstGeom>
          <a:noFill/>
          <a:ln>
            <a:noFill/>
          </a:ln>
        </p:spPr>
      </p:pic>
      <p:pic>
        <p:nvPicPr>
          <p:cNvPr id="1378" name="Google Shape;1378;p42" descr="image22.png"/>
          <p:cNvPicPr preferRelativeResize="0"/>
          <p:nvPr/>
        </p:nvPicPr>
        <p:blipFill rotWithShape="1">
          <a:blip r:embed="rId4">
            <a:alphaModFix/>
          </a:blip>
          <a:srcRect/>
          <a:stretch/>
        </p:blipFill>
        <p:spPr>
          <a:xfrm>
            <a:off x="8594107" y="3732827"/>
            <a:ext cx="1083138" cy="1317329"/>
          </a:xfrm>
          <a:prstGeom prst="rect">
            <a:avLst/>
          </a:prstGeom>
          <a:noFill/>
          <a:ln>
            <a:noFill/>
          </a:ln>
        </p:spPr>
      </p:pic>
      <p:pic>
        <p:nvPicPr>
          <p:cNvPr id="1379" name="Google Shape;1379;p42" descr="image24.png"/>
          <p:cNvPicPr preferRelativeResize="0"/>
          <p:nvPr/>
        </p:nvPicPr>
        <p:blipFill rotWithShape="1">
          <a:blip r:embed="rId5">
            <a:alphaModFix/>
          </a:blip>
          <a:srcRect/>
          <a:stretch/>
        </p:blipFill>
        <p:spPr>
          <a:xfrm>
            <a:off x="20818476" y="3757855"/>
            <a:ext cx="1035051" cy="1035051"/>
          </a:xfrm>
          <a:prstGeom prst="rect">
            <a:avLst/>
          </a:prstGeom>
          <a:noFill/>
          <a:ln>
            <a:noFill/>
          </a:ln>
        </p:spPr>
      </p:pic>
      <p:pic>
        <p:nvPicPr>
          <p:cNvPr id="1380" name="Google Shape;1380;p42" descr="image26.png"/>
          <p:cNvPicPr preferRelativeResize="0"/>
          <p:nvPr/>
        </p:nvPicPr>
        <p:blipFill rotWithShape="1">
          <a:blip r:embed="rId6">
            <a:alphaModFix/>
          </a:blip>
          <a:srcRect/>
          <a:stretch/>
        </p:blipFill>
        <p:spPr>
          <a:xfrm>
            <a:off x="14648116" y="3732827"/>
            <a:ext cx="1203333" cy="1060079"/>
          </a:xfrm>
          <a:prstGeom prst="rect">
            <a:avLst/>
          </a:prstGeom>
          <a:noFill/>
          <a:ln>
            <a:noFill/>
          </a:ln>
        </p:spPr>
      </p:pic>
      <p:sp>
        <p:nvSpPr>
          <p:cNvPr id="1381" name="Google Shape;1381;p42"/>
          <p:cNvSpPr txBox="1"/>
          <p:nvPr/>
        </p:nvSpPr>
        <p:spPr>
          <a:xfrm>
            <a:off x="7156285" y="9700830"/>
            <a:ext cx="4461128" cy="817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How to do it? </a:t>
            </a:r>
            <a:endParaRPr sz="1400" b="0" i="0" u="none" strike="noStrike" cap="none">
              <a:solidFill>
                <a:srgbClr val="000000"/>
              </a:solidFill>
              <a:latin typeface="Arial"/>
              <a:ea typeface="Arial"/>
              <a:cs typeface="Arial"/>
              <a:sym typeface="Arial"/>
            </a:endParaRPr>
          </a:p>
        </p:txBody>
      </p:sp>
      <p:sp>
        <p:nvSpPr>
          <p:cNvPr id="1382" name="Google Shape;1382;p42"/>
          <p:cNvSpPr txBox="1"/>
          <p:nvPr/>
        </p:nvSpPr>
        <p:spPr>
          <a:xfrm>
            <a:off x="13252285"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Prototyping your Idea !</a:t>
            </a:r>
            <a:endParaRPr sz="1400" b="0" i="0" u="none" strike="noStrike" cap="none">
              <a:solidFill>
                <a:srgbClr val="000000"/>
              </a:solidFill>
              <a:latin typeface="Arial"/>
              <a:ea typeface="Arial"/>
              <a:cs typeface="Arial"/>
              <a:sym typeface="Arial"/>
            </a:endParaRPr>
          </a:p>
        </p:txBody>
      </p:sp>
      <p:sp>
        <p:nvSpPr>
          <p:cNvPr id="1383" name="Google Shape;1383;p42"/>
          <p:cNvSpPr txBox="1"/>
          <p:nvPr/>
        </p:nvSpPr>
        <p:spPr>
          <a:xfrm>
            <a:off x="19338503"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Conclusion of the Day </a:t>
            </a:r>
            <a:endParaRPr sz="1400" b="0" i="0" u="none" strike="noStrike" cap="none">
              <a:solidFill>
                <a:srgbClr val="000000"/>
              </a:solidFill>
              <a:latin typeface="Arial"/>
              <a:ea typeface="Arial"/>
              <a:cs typeface="Arial"/>
              <a:sym typeface="Arial"/>
            </a:endParaRPr>
          </a:p>
        </p:txBody>
      </p:sp>
      <p:sp>
        <p:nvSpPr>
          <p:cNvPr id="1384" name="Google Shape;1384;p42"/>
          <p:cNvSpPr txBox="1"/>
          <p:nvPr/>
        </p:nvSpPr>
        <p:spPr>
          <a:xfrm>
            <a:off x="128797" y="9700830"/>
            <a:ext cx="5874639"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Why prototyping matters? . </a:t>
            </a:r>
            <a:endParaRPr sz="1400" b="0" i="0" u="none" strike="noStrike" cap="none">
              <a:solidFill>
                <a:srgbClr val="000000"/>
              </a:solidFill>
              <a:latin typeface="Arial"/>
              <a:ea typeface="Arial"/>
              <a:cs typeface="Arial"/>
              <a:sym typeface="Arial"/>
            </a:endParaRPr>
          </a:p>
        </p:txBody>
      </p:sp>
      <p:pic>
        <p:nvPicPr>
          <p:cNvPr id="1385" name="Google Shape;1385;p42" descr="image28.png"/>
          <p:cNvPicPr preferRelativeResize="0"/>
          <p:nvPr/>
        </p:nvPicPr>
        <p:blipFill rotWithShape="1">
          <a:blip r:embed="rId7">
            <a:alphaModFix/>
          </a:blip>
          <a:srcRect/>
          <a:stretch/>
        </p:blipFill>
        <p:spPr>
          <a:xfrm>
            <a:off x="13121513" y="4887"/>
            <a:ext cx="10119487" cy="426066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43"/>
          <p:cNvSpPr txBox="1">
            <a:spLocks noGrp="1"/>
          </p:cNvSpPr>
          <p:nvPr>
            <p:ph type="title"/>
          </p:nvPr>
        </p:nvSpPr>
        <p:spPr>
          <a:xfrm>
            <a:off x="-363765" y="4572000"/>
            <a:ext cx="4624614" cy="2286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7030A0"/>
              </a:buClr>
              <a:buSzPts val="11000"/>
              <a:buFont typeface="Avenir"/>
              <a:buNone/>
            </a:pPr>
            <a:r>
              <a:rPr lang="fr-FR">
                <a:solidFill>
                  <a:srgbClr val="7030A0"/>
                </a:solidFill>
              </a:rPr>
              <a:t>Plan</a:t>
            </a:r>
            <a:endParaRPr/>
          </a:p>
        </p:txBody>
      </p:sp>
      <p:pic>
        <p:nvPicPr>
          <p:cNvPr id="1391" name="Google Shape;1391;p43"/>
          <p:cNvPicPr preferRelativeResize="0"/>
          <p:nvPr/>
        </p:nvPicPr>
        <p:blipFill rotWithShape="1">
          <a:blip r:embed="rId3">
            <a:alphaModFix/>
          </a:blip>
          <a:srcRect/>
          <a:stretch/>
        </p:blipFill>
        <p:spPr>
          <a:xfrm>
            <a:off x="5238380" y="0"/>
            <a:ext cx="19145620" cy="13716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pic>
        <p:nvPicPr>
          <p:cNvPr id="1396" name="Google Shape;1396;p44" descr="you.jpg"/>
          <p:cNvPicPr preferRelativeResize="0">
            <a:picLocks noGrp="1"/>
          </p:cNvPicPr>
          <p:nvPr>
            <p:ph type="pic" idx="2"/>
          </p:nvPr>
        </p:nvPicPr>
        <p:blipFill rotWithShape="1">
          <a:blip r:embed="rId3">
            <a:alphaModFix/>
          </a:blip>
          <a:srcRect l="18853" r="18853"/>
          <a:stretch/>
        </p:blipFill>
        <p:spPr>
          <a:xfrm>
            <a:off x="14859000" y="1123950"/>
            <a:ext cx="9525000" cy="11468100"/>
          </a:xfrm>
          <a:prstGeom prst="rect">
            <a:avLst/>
          </a:prstGeom>
          <a:noFill/>
          <a:ln>
            <a:noFill/>
          </a:ln>
        </p:spPr>
      </p:pic>
      <p:sp>
        <p:nvSpPr>
          <p:cNvPr id="1397" name="Google Shape;1397;p44"/>
          <p:cNvSpPr txBox="1">
            <a:spLocks noGrp="1"/>
          </p:cNvSpPr>
          <p:nvPr>
            <p:ph type="title"/>
          </p:nvPr>
        </p:nvSpPr>
        <p:spPr>
          <a:xfrm>
            <a:off x="-25280" y="183060"/>
            <a:ext cx="15187505" cy="2297922"/>
          </a:xfrm>
          <a:prstGeom prst="rect">
            <a:avLst/>
          </a:prstGeom>
          <a:noFill/>
          <a:ln>
            <a:noFill/>
          </a:ln>
        </p:spPr>
        <p:txBody>
          <a:bodyPr spcFirstLastPara="1" wrap="square" lIns="50800" tIns="50800" rIns="50800" bIns="50800" anchor="b" anchorCtr="0">
            <a:normAutofit/>
          </a:bodyPr>
          <a:lstStyle/>
          <a:p>
            <a:pPr marL="0" lvl="0" indent="0" algn="ctr" rtl="0">
              <a:lnSpc>
                <a:spcPct val="100000"/>
              </a:lnSpc>
              <a:spcBef>
                <a:spcPts val="0"/>
              </a:spcBef>
              <a:spcAft>
                <a:spcPts val="0"/>
              </a:spcAft>
              <a:buClr>
                <a:srgbClr val="7030A0"/>
              </a:buClr>
              <a:buSzPts val="11000"/>
              <a:buFont typeface="Avenir"/>
              <a:buNone/>
            </a:pPr>
            <a:r>
              <a:rPr lang="fr-FR" sz="11000" b="0" i="0" u="none" strike="noStrike" cap="none">
                <a:solidFill>
                  <a:srgbClr val="7030A0"/>
                </a:solidFill>
                <a:latin typeface="Avenir"/>
                <a:ea typeface="Avenir"/>
                <a:cs typeface="Avenir"/>
                <a:sym typeface="Avenir"/>
              </a:rPr>
              <a:t>Prototyping your Idea</a:t>
            </a:r>
            <a:endParaRPr/>
          </a:p>
        </p:txBody>
      </p:sp>
      <p:sp>
        <p:nvSpPr>
          <p:cNvPr id="1398" name="Google Shape;1398;p44"/>
          <p:cNvSpPr txBox="1">
            <a:spLocks noGrp="1"/>
          </p:cNvSpPr>
          <p:nvPr>
            <p:ph type="body" idx="1"/>
          </p:nvPr>
        </p:nvSpPr>
        <p:spPr>
          <a:xfrm>
            <a:off x="423134" y="2641950"/>
            <a:ext cx="12513572" cy="6719763"/>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rgbClr val="000000"/>
              </a:buClr>
              <a:buSzPts val="5500"/>
              <a:buFont typeface="Libre Baskerville"/>
              <a:buNone/>
            </a:pPr>
            <a:r>
              <a:rPr lang="fr-FR" b="1"/>
              <a:t>Goal: </a:t>
            </a:r>
            <a:endParaRPr/>
          </a:p>
          <a:p>
            <a:pPr marL="0" lvl="0" indent="0" algn="l" rtl="0">
              <a:lnSpc>
                <a:spcPct val="100000"/>
              </a:lnSpc>
              <a:spcBef>
                <a:spcPts val="0"/>
              </a:spcBef>
              <a:spcAft>
                <a:spcPts val="0"/>
              </a:spcAft>
              <a:buClr>
                <a:srgbClr val="000000"/>
              </a:buClr>
              <a:buSzPts val="5500"/>
              <a:buFont typeface="Libre Baskerville"/>
              <a:buNone/>
            </a:pPr>
            <a:r>
              <a:rPr lang="fr-FR"/>
              <a:t>Morning:</a:t>
            </a:r>
            <a:endParaRPr/>
          </a:p>
          <a:p>
            <a:pPr marL="0" lvl="0" indent="0" algn="l" rtl="0">
              <a:lnSpc>
                <a:spcPct val="100000"/>
              </a:lnSpc>
              <a:spcBef>
                <a:spcPts val="0"/>
              </a:spcBef>
              <a:spcAft>
                <a:spcPts val="0"/>
              </a:spcAft>
              <a:buClr>
                <a:srgbClr val="000000"/>
              </a:buClr>
              <a:buSzPts val="5500"/>
              <a:buFont typeface="Libre Baskerville"/>
              <a:buNone/>
            </a:pPr>
            <a:r>
              <a:rPr lang="fr-FR"/>
              <a:t>Have an</a:t>
            </a:r>
            <a:r>
              <a:rPr lang="fr-FR" sz="5500">
                <a:latin typeface="Libre Baskerville"/>
                <a:ea typeface="Libre Baskerville"/>
                <a:cs typeface="Libre Baskerville"/>
                <a:sym typeface="Libre Baskerville"/>
              </a:rPr>
              <a:t> Intermediary design object</a:t>
            </a:r>
            <a:endParaRPr/>
          </a:p>
          <a:p>
            <a:pPr marL="0" lvl="0" indent="0" algn="l" rtl="0">
              <a:lnSpc>
                <a:spcPct val="100000"/>
              </a:lnSpc>
              <a:spcBef>
                <a:spcPts val="0"/>
              </a:spcBef>
              <a:spcAft>
                <a:spcPts val="0"/>
              </a:spcAft>
              <a:buClr>
                <a:srgbClr val="000000"/>
              </a:buClr>
              <a:buSzPts val="5500"/>
              <a:buFont typeface="Libre Baskerville"/>
              <a:buNone/>
            </a:pPr>
            <a:endParaRPr/>
          </a:p>
          <a:p>
            <a:pPr marL="0" lvl="0" indent="0" algn="l" rtl="0">
              <a:lnSpc>
                <a:spcPct val="100000"/>
              </a:lnSpc>
              <a:spcBef>
                <a:spcPts val="0"/>
              </a:spcBef>
              <a:spcAft>
                <a:spcPts val="0"/>
              </a:spcAft>
              <a:buClr>
                <a:srgbClr val="000000"/>
              </a:buClr>
              <a:buSzPts val="5500"/>
              <a:buFont typeface="Libre Baskerville"/>
              <a:buNone/>
            </a:pPr>
            <a:r>
              <a:rPr lang="fr-FR"/>
              <a:t>Afternoon</a:t>
            </a:r>
            <a:endParaRPr/>
          </a:p>
          <a:p>
            <a:pPr marL="0" lvl="0" indent="0" algn="l" rtl="0">
              <a:lnSpc>
                <a:spcPct val="100000"/>
              </a:lnSpc>
              <a:spcBef>
                <a:spcPts val="0"/>
              </a:spcBef>
              <a:spcAft>
                <a:spcPts val="0"/>
              </a:spcAft>
              <a:buClr>
                <a:srgbClr val="000000"/>
              </a:buClr>
              <a:buSzPts val="5500"/>
              <a:buFont typeface="Libre Baskerville"/>
              <a:buNone/>
            </a:pPr>
            <a:r>
              <a:rPr lang="fr-FR"/>
              <a:t>To test with users</a:t>
            </a:r>
            <a:endParaRPr/>
          </a:p>
          <a:p>
            <a:pPr marL="0" lvl="0" indent="0" algn="l" rtl="0">
              <a:lnSpc>
                <a:spcPct val="100000"/>
              </a:lnSpc>
              <a:spcBef>
                <a:spcPts val="0"/>
              </a:spcBef>
              <a:spcAft>
                <a:spcPts val="0"/>
              </a:spcAft>
              <a:buClr>
                <a:srgbClr val="000000"/>
              </a:buClr>
              <a:buSzPts val="5500"/>
              <a:buFont typeface="Libre Baskerville"/>
              <a:buNone/>
            </a:pPr>
            <a:endParaRPr/>
          </a:p>
          <a:p>
            <a:pPr marL="0" lvl="0" indent="0" algn="l" rtl="0">
              <a:lnSpc>
                <a:spcPct val="100000"/>
              </a:lnSpc>
              <a:spcBef>
                <a:spcPts val="0"/>
              </a:spcBef>
              <a:spcAft>
                <a:spcPts val="0"/>
              </a:spcAft>
              <a:buClr>
                <a:srgbClr val="000000"/>
              </a:buClr>
              <a:buSzPts val="5500"/>
              <a:buFont typeface="Libre Baskerville"/>
              <a:buNone/>
            </a:pPr>
            <a:endParaRPr/>
          </a:p>
          <a:p>
            <a:pPr marL="0" lvl="0" indent="0" algn="l" rtl="0">
              <a:lnSpc>
                <a:spcPct val="100000"/>
              </a:lnSpc>
              <a:spcBef>
                <a:spcPts val="0"/>
              </a:spcBef>
              <a:spcAft>
                <a:spcPts val="0"/>
              </a:spcAft>
              <a:buClr>
                <a:srgbClr val="000000"/>
              </a:buClr>
              <a:buSzPts val="5500"/>
              <a:buFont typeface="Libre Baskerville"/>
              <a:buNone/>
            </a:pPr>
            <a:endParaRPr/>
          </a:p>
          <a:p>
            <a:pPr marL="0" lvl="0" indent="0" algn="l" rtl="0">
              <a:lnSpc>
                <a:spcPct val="100000"/>
              </a:lnSpc>
              <a:spcBef>
                <a:spcPts val="0"/>
              </a:spcBef>
              <a:spcAft>
                <a:spcPts val="0"/>
              </a:spcAft>
              <a:buClr>
                <a:srgbClr val="000000"/>
              </a:buClr>
              <a:buSzPts val="5500"/>
              <a:buFont typeface="Libre Baskerville"/>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402"/>
        <p:cNvGrpSpPr/>
        <p:nvPr/>
      </p:nvGrpSpPr>
      <p:grpSpPr>
        <a:xfrm>
          <a:off x="0" y="0"/>
          <a:ext cx="0" cy="0"/>
          <a:chOff x="0" y="0"/>
          <a:chExt cx="0" cy="0"/>
        </a:xfrm>
      </p:grpSpPr>
      <p:sp>
        <p:nvSpPr>
          <p:cNvPr id="1403" name="Google Shape;1403;p45"/>
          <p:cNvSpPr txBox="1">
            <a:spLocks noGrp="1"/>
          </p:cNvSpPr>
          <p:nvPr>
            <p:ph type="title" idx="4294967295"/>
          </p:nvPr>
        </p:nvSpPr>
        <p:spPr>
          <a:xfrm>
            <a:off x="9576626" y="757287"/>
            <a:ext cx="14255444" cy="3231239"/>
          </a:xfrm>
          <a:prstGeom prst="rect">
            <a:avLst/>
          </a:prstGeom>
          <a:noFill/>
          <a:ln>
            <a:noFill/>
          </a:ln>
        </p:spPr>
        <p:txBody>
          <a:bodyPr spcFirstLastPara="1" wrap="square" lIns="50800" tIns="50800" rIns="50800" bIns="50800" anchor="ctr" anchorCtr="0">
            <a:normAutofit fontScale="90000"/>
          </a:bodyPr>
          <a:lstStyle/>
          <a:p>
            <a:pPr marL="0" lvl="1" indent="0" algn="r" rtl="0">
              <a:lnSpc>
                <a:spcPct val="100000"/>
              </a:lnSpc>
              <a:spcBef>
                <a:spcPts val="0"/>
              </a:spcBef>
              <a:spcAft>
                <a:spcPts val="0"/>
              </a:spcAft>
              <a:buClr>
                <a:srgbClr val="000000"/>
              </a:buClr>
              <a:buSzPct val="100000"/>
              <a:buFont typeface="Avenir"/>
              <a:buNone/>
            </a:pPr>
            <a:r>
              <a:rPr lang="fr-FR">
                <a:latin typeface="Avenir"/>
                <a:ea typeface="Avenir"/>
                <a:cs typeface="Avenir"/>
                <a:sym typeface="Avenir"/>
              </a:rPr>
              <a:t>In resume, </a:t>
            </a:r>
            <a:endParaRPr/>
          </a:p>
          <a:p>
            <a:pPr marL="0" lvl="1" indent="0" algn="r" rtl="0">
              <a:lnSpc>
                <a:spcPct val="100000"/>
              </a:lnSpc>
              <a:spcBef>
                <a:spcPts val="0"/>
              </a:spcBef>
              <a:spcAft>
                <a:spcPts val="0"/>
              </a:spcAft>
              <a:buClr>
                <a:srgbClr val="000000"/>
              </a:buClr>
              <a:buSzPct val="100000"/>
              <a:buFont typeface="Avenir"/>
              <a:buNone/>
            </a:pPr>
            <a:r>
              <a:rPr lang="fr-FR">
                <a:latin typeface="Avenir"/>
                <a:ea typeface="Avenir"/>
                <a:cs typeface="Avenir"/>
                <a:sym typeface="Avenir"/>
              </a:rPr>
              <a:t>What Technologies?</a:t>
            </a:r>
            <a:endParaRPr/>
          </a:p>
        </p:txBody>
      </p:sp>
      <p:sp>
        <p:nvSpPr>
          <p:cNvPr id="1404" name="Google Shape;1404;p45"/>
          <p:cNvSpPr/>
          <p:nvPr/>
        </p:nvSpPr>
        <p:spPr>
          <a:xfrm>
            <a:off x="7726818" y="4315189"/>
            <a:ext cx="2160001" cy="216000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r>
              <a:rPr lang="fr-FR" sz="5000" b="0" i="0" u="none" strike="noStrike" cap="none">
                <a:solidFill>
                  <a:srgbClr val="FFFFFF"/>
                </a:solidFill>
                <a:latin typeface="Helvetica Neue"/>
                <a:ea typeface="Helvetica Neue"/>
                <a:cs typeface="Helvetica Neue"/>
                <a:sym typeface="Helvetica Neue"/>
              </a:rPr>
              <a:t>2D</a:t>
            </a:r>
            <a:endParaRPr sz="1400" b="0" i="0" u="none" strike="noStrike" cap="none">
              <a:solidFill>
                <a:srgbClr val="000000"/>
              </a:solidFill>
              <a:latin typeface="Arial"/>
              <a:ea typeface="Arial"/>
              <a:cs typeface="Arial"/>
              <a:sym typeface="Arial"/>
            </a:endParaRPr>
          </a:p>
        </p:txBody>
      </p:sp>
      <p:sp>
        <p:nvSpPr>
          <p:cNvPr id="1405" name="Google Shape;1405;p45"/>
          <p:cNvSpPr/>
          <p:nvPr/>
        </p:nvSpPr>
        <p:spPr>
          <a:xfrm>
            <a:off x="7726818" y="7246853"/>
            <a:ext cx="2160001" cy="216000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r>
              <a:rPr lang="fr-FR" sz="5000" b="0" i="0" u="none" strike="noStrike" cap="none">
                <a:solidFill>
                  <a:srgbClr val="FFFFFF"/>
                </a:solidFill>
                <a:latin typeface="Helvetica Neue"/>
                <a:ea typeface="Helvetica Neue"/>
                <a:cs typeface="Helvetica Neue"/>
                <a:sym typeface="Helvetica Neue"/>
              </a:rPr>
              <a:t>3D</a:t>
            </a:r>
            <a:endParaRPr sz="1400" b="0" i="0" u="none" strike="noStrike" cap="none">
              <a:solidFill>
                <a:srgbClr val="000000"/>
              </a:solidFill>
              <a:latin typeface="Arial"/>
              <a:ea typeface="Arial"/>
              <a:cs typeface="Arial"/>
              <a:sym typeface="Arial"/>
            </a:endParaRPr>
          </a:p>
        </p:txBody>
      </p:sp>
      <p:sp>
        <p:nvSpPr>
          <p:cNvPr id="1406" name="Google Shape;1406;p45"/>
          <p:cNvSpPr/>
          <p:nvPr/>
        </p:nvSpPr>
        <p:spPr>
          <a:xfrm>
            <a:off x="7726818" y="10178518"/>
            <a:ext cx="2160001" cy="216000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r>
              <a:rPr lang="fr-FR" sz="5000" b="0" i="0" u="none" strike="noStrike" cap="none">
                <a:solidFill>
                  <a:srgbClr val="FFFFFF"/>
                </a:solidFill>
                <a:latin typeface="Helvetica Neue"/>
                <a:ea typeface="Helvetica Neue"/>
                <a:cs typeface="Helvetica Neue"/>
                <a:sym typeface="Helvetica Neue"/>
              </a:rPr>
              <a:t>3D/4D</a:t>
            </a:r>
            <a:endParaRPr sz="1400" b="0" i="0" u="none" strike="noStrike" cap="none">
              <a:solidFill>
                <a:srgbClr val="000000"/>
              </a:solidFill>
              <a:latin typeface="Arial"/>
              <a:ea typeface="Arial"/>
              <a:cs typeface="Arial"/>
              <a:sym typeface="Arial"/>
            </a:endParaRPr>
          </a:p>
        </p:txBody>
      </p:sp>
      <p:sp>
        <p:nvSpPr>
          <p:cNvPr id="1407" name="Google Shape;1407;p45"/>
          <p:cNvSpPr txBox="1"/>
          <p:nvPr/>
        </p:nvSpPr>
        <p:spPr>
          <a:xfrm>
            <a:off x="10427924" y="5192857"/>
            <a:ext cx="12234051" cy="585113"/>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pic>
        <p:nvPicPr>
          <p:cNvPr id="1412" name="Google Shape;1412;p46" descr="LF2L.jpg"/>
          <p:cNvPicPr preferRelativeResize="0">
            <a:picLocks noGrp="1"/>
          </p:cNvPicPr>
          <p:nvPr>
            <p:ph type="pic" idx="2"/>
          </p:nvPr>
        </p:nvPicPr>
        <p:blipFill rotWithShape="1">
          <a:blip r:embed="rId3">
            <a:alphaModFix/>
          </a:blip>
          <a:srcRect l="874" r="874"/>
          <a:stretch/>
        </p:blipFill>
        <p:spPr>
          <a:xfrm>
            <a:off x="0" y="0"/>
            <a:ext cx="24384000" cy="13716000"/>
          </a:xfrm>
          <a:prstGeom prst="rect">
            <a:avLst/>
          </a:prstGeom>
          <a:noFill/>
          <a:ln>
            <a:noFill/>
          </a:ln>
        </p:spPr>
      </p:pic>
      <p:sp>
        <p:nvSpPr>
          <p:cNvPr id="1413" name="Google Shape;1413;p46"/>
          <p:cNvSpPr/>
          <p:nvPr/>
        </p:nvSpPr>
        <p:spPr>
          <a:xfrm>
            <a:off x="44338" y="33016"/>
            <a:ext cx="24384001" cy="13716001"/>
          </a:xfrm>
          <a:prstGeom prst="rect">
            <a:avLst/>
          </a:prstGeom>
          <a:solidFill>
            <a:srgbClr val="EF7A00">
              <a:alpha val="4666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414" name="Google Shape;1414;p46"/>
          <p:cNvSpPr txBox="1">
            <a:spLocks noGrp="1"/>
          </p:cNvSpPr>
          <p:nvPr>
            <p:ph type="title" idx="4294967295"/>
          </p:nvPr>
        </p:nvSpPr>
        <p:spPr>
          <a:xfrm>
            <a:off x="56756" y="2208362"/>
            <a:ext cx="24359165" cy="3568698"/>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FFFFFF"/>
              </a:buClr>
              <a:buSzPts val="11000"/>
              <a:buFont typeface="Avenir"/>
              <a:buNone/>
            </a:pPr>
            <a:r>
              <a:rPr lang="fr-FR">
                <a:solidFill>
                  <a:srgbClr val="FFFFFF"/>
                </a:solidFill>
              </a:rPr>
              <a:t>Now,</a:t>
            </a:r>
            <a:endParaRPr/>
          </a:p>
          <a:p>
            <a:pPr marL="0" lvl="0" indent="0" algn="ctr" rtl="0">
              <a:lnSpc>
                <a:spcPct val="100000"/>
              </a:lnSpc>
              <a:spcBef>
                <a:spcPts val="0"/>
              </a:spcBef>
              <a:spcAft>
                <a:spcPts val="0"/>
              </a:spcAft>
              <a:buClr>
                <a:srgbClr val="FFFFFF"/>
              </a:buClr>
              <a:buSzPts val="11000"/>
              <a:buFont typeface="Avenir"/>
              <a:buNone/>
            </a:pPr>
            <a:r>
              <a:rPr lang="fr-FR">
                <a:solidFill>
                  <a:srgbClr val="FFFFFF"/>
                </a:solidFill>
              </a:rPr>
              <a:t>It’s your turn for Do-It-Yourself…</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pic>
        <p:nvPicPr>
          <p:cNvPr id="187" name="Google Shape;187;p10"/>
          <p:cNvPicPr preferRelativeResize="0"/>
          <p:nvPr/>
        </p:nvPicPr>
        <p:blipFill rotWithShape="1">
          <a:blip r:embed="rId3">
            <a:alphaModFix/>
          </a:blip>
          <a:srcRect/>
          <a:stretch/>
        </p:blipFill>
        <p:spPr>
          <a:xfrm>
            <a:off x="8446301" y="9034867"/>
            <a:ext cx="4300890" cy="2917202"/>
          </a:xfrm>
          <a:prstGeom prst="rect">
            <a:avLst/>
          </a:prstGeom>
          <a:noFill/>
          <a:ln>
            <a:noFill/>
          </a:ln>
        </p:spPr>
      </p:pic>
      <p:pic>
        <p:nvPicPr>
          <p:cNvPr id="188" name="Google Shape;188;p10"/>
          <p:cNvPicPr preferRelativeResize="0"/>
          <p:nvPr/>
        </p:nvPicPr>
        <p:blipFill rotWithShape="1">
          <a:blip r:embed="rId4">
            <a:alphaModFix/>
          </a:blip>
          <a:srcRect/>
          <a:stretch/>
        </p:blipFill>
        <p:spPr>
          <a:xfrm>
            <a:off x="598712" y="4065912"/>
            <a:ext cx="5355036" cy="4243028"/>
          </a:xfrm>
          <a:prstGeom prst="rect">
            <a:avLst/>
          </a:prstGeom>
          <a:noFill/>
          <a:ln>
            <a:noFill/>
          </a:ln>
        </p:spPr>
      </p:pic>
      <p:pic>
        <p:nvPicPr>
          <p:cNvPr id="189" name="Google Shape;189;p10" descr="Macintosh HD:Users:laurentdupont:Desktop:Une fiche idée.png"/>
          <p:cNvPicPr preferRelativeResize="0"/>
          <p:nvPr/>
        </p:nvPicPr>
        <p:blipFill rotWithShape="1">
          <a:blip r:embed="rId5">
            <a:alphaModFix/>
          </a:blip>
          <a:srcRect/>
          <a:stretch/>
        </p:blipFill>
        <p:spPr>
          <a:xfrm>
            <a:off x="14678283" y="7485775"/>
            <a:ext cx="6336502" cy="4285290"/>
          </a:xfrm>
          <a:prstGeom prst="rect">
            <a:avLst/>
          </a:prstGeom>
          <a:noFill/>
          <a:ln>
            <a:noFill/>
          </a:ln>
        </p:spPr>
      </p:pic>
      <p:pic>
        <p:nvPicPr>
          <p:cNvPr id="190" name="Google Shape;190;p10" descr="slack screenshot.tiff"/>
          <p:cNvPicPr preferRelativeResize="0"/>
          <p:nvPr/>
        </p:nvPicPr>
        <p:blipFill rotWithShape="1">
          <a:blip r:embed="rId6">
            <a:alphaModFix/>
          </a:blip>
          <a:srcRect/>
          <a:stretch/>
        </p:blipFill>
        <p:spPr>
          <a:xfrm>
            <a:off x="14782802" y="2116504"/>
            <a:ext cx="5689492" cy="3433076"/>
          </a:xfrm>
          <a:prstGeom prst="rect">
            <a:avLst/>
          </a:prstGeom>
          <a:noFill/>
          <a:ln>
            <a:noFill/>
          </a:ln>
        </p:spPr>
      </p:pic>
      <p:pic>
        <p:nvPicPr>
          <p:cNvPr id="191" name="Google Shape;191;p10" descr="48h-IM-Extrait fiche idée.png"/>
          <p:cNvPicPr preferRelativeResize="0"/>
          <p:nvPr/>
        </p:nvPicPr>
        <p:blipFill rotWithShape="1">
          <a:blip r:embed="rId7">
            <a:alphaModFix/>
          </a:blip>
          <a:srcRect/>
          <a:stretch/>
        </p:blipFill>
        <p:spPr>
          <a:xfrm>
            <a:off x="17870555" y="3939512"/>
            <a:ext cx="6212774" cy="4857516"/>
          </a:xfrm>
          <a:prstGeom prst="rect">
            <a:avLst/>
          </a:prstGeom>
          <a:noFill/>
          <a:ln>
            <a:noFill/>
          </a:ln>
        </p:spPr>
      </p:pic>
      <p:sp>
        <p:nvSpPr>
          <p:cNvPr id="192" name="Google Shape;192;p10"/>
          <p:cNvSpPr txBox="1">
            <a:spLocks noGrp="1"/>
          </p:cNvSpPr>
          <p:nvPr>
            <p:ph type="title"/>
          </p:nvPr>
        </p:nvSpPr>
        <p:spPr>
          <a:xfrm>
            <a:off x="362002" y="24282"/>
            <a:ext cx="16459200" cy="1603376"/>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100000"/>
              </a:lnSpc>
              <a:spcBef>
                <a:spcPts val="0"/>
              </a:spcBef>
              <a:spcAft>
                <a:spcPts val="0"/>
              </a:spcAft>
              <a:buClr>
                <a:srgbClr val="7030A0"/>
              </a:buClr>
              <a:buSzPct val="100000"/>
              <a:buFont typeface="Avenir"/>
              <a:buNone/>
            </a:pPr>
            <a:r>
              <a:rPr lang="fr-FR">
                <a:solidFill>
                  <a:srgbClr val="7030A0"/>
                </a:solidFill>
              </a:rPr>
              <a:t>L</a:t>
            </a:r>
            <a:r>
              <a:rPr lang="fr-FR">
                <a:solidFill>
                  <a:srgbClr val="FF8100"/>
                </a:solidFill>
              </a:rPr>
              <a:t>i</a:t>
            </a:r>
            <a:r>
              <a:rPr lang="fr-FR">
                <a:solidFill>
                  <a:srgbClr val="7030A0"/>
                </a:solidFill>
              </a:rPr>
              <a:t>nky by Makers</a:t>
            </a:r>
            <a:endParaRPr>
              <a:solidFill>
                <a:srgbClr val="7030A0"/>
              </a:solidFill>
            </a:endParaRPr>
          </a:p>
        </p:txBody>
      </p:sp>
      <p:sp>
        <p:nvSpPr>
          <p:cNvPr id="193" name="Google Shape;193;p10"/>
          <p:cNvSpPr txBox="1">
            <a:spLocks noGrp="1"/>
          </p:cNvSpPr>
          <p:nvPr>
            <p:ph type="ftr" idx="11"/>
          </p:nvPr>
        </p:nvSpPr>
        <p:spPr>
          <a:xfrm>
            <a:off x="6430437" y="11826879"/>
            <a:ext cx="8064498" cy="66357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FFFFFF"/>
              </a:buClr>
              <a:buSzPts val="3000"/>
              <a:buFont typeface="Arial Narrow"/>
              <a:buNone/>
            </a:pPr>
            <a:r>
              <a:rPr lang="fr-FR">
                <a:solidFill>
                  <a:srgbClr val="FFFFFF"/>
                </a:solidFill>
                <a:latin typeface="Arial Narrow"/>
                <a:ea typeface="Arial Narrow"/>
                <a:cs typeface="Arial Narrow"/>
                <a:sym typeface="Arial Narrow"/>
              </a:rPr>
              <a:t>UL - ERPI – LF2L -  l.dupont@univ-lorraine.fr</a:t>
            </a:r>
            <a:endParaRPr/>
          </a:p>
        </p:txBody>
      </p:sp>
      <p:pic>
        <p:nvPicPr>
          <p:cNvPr id="194" name="Google Shape;194;p10" descr="1.1.jpg"/>
          <p:cNvPicPr preferRelativeResize="0"/>
          <p:nvPr/>
        </p:nvPicPr>
        <p:blipFill rotWithShape="1">
          <a:blip r:embed="rId8">
            <a:alphaModFix/>
          </a:blip>
          <a:srcRect l="21248" r="20185"/>
          <a:stretch/>
        </p:blipFill>
        <p:spPr>
          <a:xfrm>
            <a:off x="9706669" y="4185142"/>
            <a:ext cx="5095342" cy="5075012"/>
          </a:xfrm>
          <a:prstGeom prst="rect">
            <a:avLst/>
          </a:prstGeom>
          <a:noFill/>
          <a:ln>
            <a:noFill/>
          </a:ln>
        </p:spPr>
      </p:pic>
      <p:sp>
        <p:nvSpPr>
          <p:cNvPr id="195" name="Google Shape;195;p10"/>
          <p:cNvSpPr txBox="1"/>
          <p:nvPr/>
        </p:nvSpPr>
        <p:spPr>
          <a:xfrm>
            <a:off x="19594490" y="3326076"/>
            <a:ext cx="2880320" cy="415498"/>
          </a:xfrm>
          <a:prstGeom prst="rect">
            <a:avLst/>
          </a:prstGeom>
          <a:solidFill>
            <a:srgbClr val="CD792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Calibri"/>
              <a:buNone/>
            </a:pPr>
            <a:r>
              <a:rPr lang="fr-FR" sz="2100" b="1" i="0" u="none" strike="noStrike" cap="none">
                <a:solidFill>
                  <a:srgbClr val="FFFFFF"/>
                </a:solidFill>
                <a:latin typeface="Calibri"/>
                <a:ea typeface="Calibri"/>
                <a:cs typeface="Calibri"/>
                <a:sym typeface="Calibri"/>
              </a:rPr>
              <a:t>Créativité 2D</a:t>
            </a:r>
            <a:endParaRPr sz="1400" b="0" i="0" u="none" strike="noStrike" cap="none">
              <a:solidFill>
                <a:srgbClr val="000000"/>
              </a:solidFill>
              <a:latin typeface="Arial"/>
              <a:ea typeface="Arial"/>
              <a:cs typeface="Arial"/>
              <a:sym typeface="Arial"/>
            </a:endParaRPr>
          </a:p>
        </p:txBody>
      </p:sp>
      <p:sp>
        <p:nvSpPr>
          <p:cNvPr id="196" name="Google Shape;196;p10"/>
          <p:cNvSpPr txBox="1"/>
          <p:nvPr/>
        </p:nvSpPr>
        <p:spPr>
          <a:xfrm>
            <a:off x="2143350" y="3387633"/>
            <a:ext cx="2952328" cy="369332"/>
          </a:xfrm>
          <a:prstGeom prst="rect">
            <a:avLst/>
          </a:prstGeom>
          <a:solidFill>
            <a:srgbClr val="99D405"/>
          </a:solidFill>
          <a:ln>
            <a:noFill/>
          </a:ln>
        </p:spPr>
        <p:txBody>
          <a:bodyPr spcFirstLastPara="1" wrap="square" lIns="72000" tIns="45700" rIns="72000" bIns="45700" anchor="t" anchorCtr="0">
            <a:spAutoFit/>
          </a:bodyPr>
          <a:lstStyle/>
          <a:p>
            <a:pPr marL="0" marR="0" lvl="0" indent="0" algn="ctr" rtl="0">
              <a:lnSpc>
                <a:spcPct val="100000"/>
              </a:lnSpc>
              <a:spcBef>
                <a:spcPts val="0"/>
              </a:spcBef>
              <a:spcAft>
                <a:spcPts val="0"/>
              </a:spcAft>
              <a:buClr>
                <a:srgbClr val="FFFFFF"/>
              </a:buClr>
              <a:buSzPts val="1800"/>
              <a:buFont typeface="Calibri"/>
              <a:buNone/>
            </a:pPr>
            <a:r>
              <a:rPr lang="fr-FR" sz="1800" b="1" i="0" u="none" strike="noStrike" cap="none">
                <a:solidFill>
                  <a:srgbClr val="FFFFFF"/>
                </a:solidFill>
                <a:latin typeface="Calibri"/>
                <a:ea typeface="Calibri"/>
                <a:cs typeface="Calibri"/>
                <a:sym typeface="Calibri"/>
              </a:rPr>
              <a:t>Evaluation par l’usage 4D</a:t>
            </a:r>
            <a:endParaRPr sz="1400" b="0" i="0" u="none" strike="noStrike" cap="none">
              <a:solidFill>
                <a:srgbClr val="000000"/>
              </a:solidFill>
              <a:latin typeface="Arial"/>
              <a:ea typeface="Arial"/>
              <a:cs typeface="Arial"/>
              <a:sym typeface="Arial"/>
            </a:endParaRPr>
          </a:p>
        </p:txBody>
      </p:sp>
      <p:sp>
        <p:nvSpPr>
          <p:cNvPr id="197" name="Google Shape;197;p10"/>
          <p:cNvSpPr txBox="1"/>
          <p:nvPr/>
        </p:nvSpPr>
        <p:spPr>
          <a:xfrm>
            <a:off x="2578108" y="8731113"/>
            <a:ext cx="2952328" cy="415498"/>
          </a:xfrm>
          <a:prstGeom prst="rect">
            <a:avLst/>
          </a:prstGeom>
          <a:solidFill>
            <a:srgbClr val="8F204A"/>
          </a:solidFill>
          <a:ln>
            <a:noFill/>
          </a:ln>
        </p:spPr>
        <p:txBody>
          <a:bodyPr spcFirstLastPara="1" wrap="square" lIns="72000" tIns="45700" rIns="72000" bIns="45700" anchor="t" anchorCtr="0">
            <a:spAutoFit/>
          </a:bodyPr>
          <a:lstStyle/>
          <a:p>
            <a:pPr marL="0" marR="0" lvl="0" indent="0" algn="ctr" rtl="0">
              <a:lnSpc>
                <a:spcPct val="100000"/>
              </a:lnSpc>
              <a:spcBef>
                <a:spcPts val="0"/>
              </a:spcBef>
              <a:spcAft>
                <a:spcPts val="0"/>
              </a:spcAft>
              <a:buClr>
                <a:srgbClr val="FFFFFF"/>
              </a:buClr>
              <a:buSzPts val="2100"/>
              <a:buFont typeface="Calibri"/>
              <a:buNone/>
            </a:pPr>
            <a:r>
              <a:rPr lang="fr-FR" sz="2100" b="1" i="0" u="none" strike="noStrike" cap="none">
                <a:solidFill>
                  <a:srgbClr val="FFFFFF"/>
                </a:solidFill>
                <a:latin typeface="Calibri"/>
                <a:ea typeface="Calibri"/>
                <a:cs typeface="Calibri"/>
                <a:sym typeface="Calibri"/>
              </a:rPr>
              <a:t> Matérialisation 3D</a:t>
            </a:r>
            <a:endParaRPr sz="1400" b="0" i="0" u="none" strike="noStrike" cap="none">
              <a:solidFill>
                <a:srgbClr val="000000"/>
              </a:solidFill>
              <a:latin typeface="Arial"/>
              <a:ea typeface="Arial"/>
              <a:cs typeface="Arial"/>
              <a:sym typeface="Arial"/>
            </a:endParaRPr>
          </a:p>
        </p:txBody>
      </p:sp>
      <p:sp>
        <p:nvSpPr>
          <p:cNvPr id="198" name="Google Shape;198;p10"/>
          <p:cNvSpPr txBox="1"/>
          <p:nvPr/>
        </p:nvSpPr>
        <p:spPr>
          <a:xfrm>
            <a:off x="12080454" y="133887"/>
            <a:ext cx="2880320" cy="415498"/>
          </a:xfrm>
          <a:prstGeom prst="rect">
            <a:avLst/>
          </a:prstGeom>
          <a:solidFill>
            <a:srgbClr val="F8A438"/>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Calibri"/>
              <a:buNone/>
            </a:pPr>
            <a:r>
              <a:rPr lang="fr-FR" sz="2100" b="1" i="0" u="none" strike="noStrike" cap="none">
                <a:solidFill>
                  <a:srgbClr val="FFFFFF"/>
                </a:solidFill>
                <a:latin typeface="Calibri"/>
                <a:ea typeface="Calibri"/>
                <a:cs typeface="Calibri"/>
                <a:sym typeface="Calibri"/>
              </a:rPr>
              <a:t>Open Innovation 2D</a:t>
            </a:r>
            <a:endParaRPr sz="1400" b="0" i="0" u="none" strike="noStrike" cap="none">
              <a:solidFill>
                <a:srgbClr val="000000"/>
              </a:solidFill>
              <a:latin typeface="Arial"/>
              <a:ea typeface="Arial"/>
              <a:cs typeface="Arial"/>
              <a:sym typeface="Arial"/>
            </a:endParaRPr>
          </a:p>
        </p:txBody>
      </p:sp>
      <p:sp>
        <p:nvSpPr>
          <p:cNvPr id="199" name="Google Shape;199;p10"/>
          <p:cNvSpPr txBox="1"/>
          <p:nvPr/>
        </p:nvSpPr>
        <p:spPr>
          <a:xfrm>
            <a:off x="15381042" y="6901200"/>
            <a:ext cx="2880320" cy="415498"/>
          </a:xfrm>
          <a:prstGeom prst="rect">
            <a:avLst/>
          </a:prstGeom>
          <a:solidFill>
            <a:srgbClr val="288A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Calibri"/>
              <a:buNone/>
            </a:pPr>
            <a:r>
              <a:rPr lang="fr-FR" sz="2100" b="1" i="0" u="none" strike="noStrike" cap="none">
                <a:solidFill>
                  <a:srgbClr val="FFFFFF"/>
                </a:solidFill>
                <a:latin typeface="Calibri"/>
                <a:ea typeface="Calibri"/>
                <a:cs typeface="Calibri"/>
                <a:sym typeface="Calibri"/>
              </a:rPr>
              <a:t>Fiches idées 2D</a:t>
            </a:r>
            <a:endParaRPr sz="1400" b="0" i="0" u="none" strike="noStrike" cap="none">
              <a:solidFill>
                <a:srgbClr val="000000"/>
              </a:solidFill>
              <a:latin typeface="Arial"/>
              <a:ea typeface="Arial"/>
              <a:cs typeface="Arial"/>
              <a:sym typeface="Arial"/>
            </a:endParaRPr>
          </a:p>
        </p:txBody>
      </p:sp>
      <p:pic>
        <p:nvPicPr>
          <p:cNvPr id="200" name="Google Shape;200;p10" descr="Logo 5x5 cm  Lorraine Fab Living Lab.jpg"/>
          <p:cNvPicPr preferRelativeResize="0"/>
          <p:nvPr/>
        </p:nvPicPr>
        <p:blipFill rotWithShape="1">
          <a:blip r:embed="rId9">
            <a:alphaModFix/>
          </a:blip>
          <a:srcRect l="9927" t="15968" r="7200" b="16575"/>
          <a:stretch/>
        </p:blipFill>
        <p:spPr>
          <a:xfrm>
            <a:off x="21313514" y="507453"/>
            <a:ext cx="2304256" cy="1875506"/>
          </a:xfrm>
          <a:prstGeom prst="rect">
            <a:avLst/>
          </a:prstGeom>
          <a:noFill/>
          <a:ln>
            <a:noFill/>
          </a:ln>
        </p:spPr>
      </p:pic>
      <p:pic>
        <p:nvPicPr>
          <p:cNvPr id="201" name="Google Shape;201;p10" descr="48h-IM-Image Fiche Idee.png"/>
          <p:cNvPicPr preferRelativeResize="0"/>
          <p:nvPr/>
        </p:nvPicPr>
        <p:blipFill rotWithShape="1">
          <a:blip r:embed="rId10">
            <a:alphaModFix/>
          </a:blip>
          <a:srcRect/>
          <a:stretch/>
        </p:blipFill>
        <p:spPr>
          <a:xfrm>
            <a:off x="6037934" y="7787692"/>
            <a:ext cx="2225400" cy="3513944"/>
          </a:xfrm>
          <a:prstGeom prst="rect">
            <a:avLst/>
          </a:prstGeom>
          <a:noFill/>
          <a:ln>
            <a:noFill/>
          </a:ln>
        </p:spPr>
      </p:pic>
      <p:pic>
        <p:nvPicPr>
          <p:cNvPr id="202" name="Google Shape;202;p10"/>
          <p:cNvPicPr preferRelativeResize="0"/>
          <p:nvPr/>
        </p:nvPicPr>
        <p:blipFill rotWithShape="1">
          <a:blip r:embed="rId11">
            <a:alphaModFix/>
          </a:blip>
          <a:srcRect/>
          <a:stretch/>
        </p:blipFill>
        <p:spPr>
          <a:xfrm>
            <a:off x="6806232" y="11355428"/>
            <a:ext cx="6145858" cy="2067602"/>
          </a:xfrm>
          <a:prstGeom prst="rect">
            <a:avLst/>
          </a:prstGeom>
          <a:noFill/>
          <a:ln>
            <a:noFill/>
          </a:ln>
        </p:spPr>
      </p:pic>
      <p:sp>
        <p:nvSpPr>
          <p:cNvPr id="203" name="Google Shape;203;p10"/>
          <p:cNvSpPr txBox="1"/>
          <p:nvPr/>
        </p:nvSpPr>
        <p:spPr>
          <a:xfrm>
            <a:off x="560549" y="2210345"/>
            <a:ext cx="724589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F7F7F"/>
              </a:buClr>
              <a:buSzPts val="2400"/>
              <a:buFont typeface="Helvetica Neue"/>
              <a:buNone/>
            </a:pPr>
            <a:r>
              <a:rPr lang="fr-FR" sz="2400" b="1" i="0" u="none" strike="noStrike" cap="none">
                <a:solidFill>
                  <a:srgbClr val="7F7F7F"/>
                </a:solidFill>
                <a:latin typeface="Helvetica Neue"/>
                <a:ea typeface="Helvetica Neue"/>
                <a:cs typeface="Helvetica Neue"/>
                <a:sym typeface="Helvetica Neue"/>
              </a:rPr>
              <a:t>Pilote : L. Dupont / Mise en œuvre : LF2L + RFFL</a:t>
            </a:r>
            <a:endParaRPr sz="1400" b="0" i="0" u="none" strike="noStrike" cap="none">
              <a:solidFill>
                <a:srgbClr val="000000"/>
              </a:solidFill>
              <a:latin typeface="Arial"/>
              <a:ea typeface="Arial"/>
              <a:cs typeface="Arial"/>
              <a:sym typeface="Arial"/>
            </a:endParaRPr>
          </a:p>
        </p:txBody>
      </p:sp>
      <p:sp>
        <p:nvSpPr>
          <p:cNvPr id="204" name="Google Shape;204;p10"/>
          <p:cNvSpPr txBox="1"/>
          <p:nvPr/>
        </p:nvSpPr>
        <p:spPr>
          <a:xfrm>
            <a:off x="675738" y="2642393"/>
            <a:ext cx="307007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F7F7F"/>
              </a:buClr>
              <a:buSzPts val="2400"/>
              <a:buFont typeface="Helvetica Neue"/>
              <a:buNone/>
            </a:pPr>
            <a:r>
              <a:rPr lang="fr-FR" sz="2400" b="1" i="0" u="none" strike="noStrike" cap="none">
                <a:solidFill>
                  <a:srgbClr val="7F7F7F"/>
                </a:solidFill>
                <a:latin typeface="Helvetica Neue"/>
                <a:ea typeface="Helvetica Neue"/>
                <a:cs typeface="Helvetica Neue"/>
                <a:sym typeface="Helvetica Neue"/>
              </a:rPr>
              <a:t>Période : 2015-2017</a:t>
            </a:r>
            <a:endParaRPr sz="1400" b="0" i="0" u="none" strike="noStrike" cap="none">
              <a:solidFill>
                <a:srgbClr val="000000"/>
              </a:solidFill>
              <a:latin typeface="Arial"/>
              <a:ea typeface="Arial"/>
              <a:cs typeface="Arial"/>
              <a:sym typeface="Arial"/>
            </a:endParaRPr>
          </a:p>
        </p:txBody>
      </p:sp>
      <p:sp>
        <p:nvSpPr>
          <p:cNvPr id="205" name="Google Shape;205;p10"/>
          <p:cNvSpPr/>
          <p:nvPr/>
        </p:nvSpPr>
        <p:spPr>
          <a:xfrm>
            <a:off x="5988318" y="3498794"/>
            <a:ext cx="5355036"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1" i="1" u="none" strike="noStrike" cap="none">
                <a:solidFill>
                  <a:srgbClr val="000000"/>
                </a:solidFill>
                <a:latin typeface="Helvetica Neue"/>
                <a:ea typeface="Helvetica Neue"/>
                <a:cs typeface="Helvetica Neue"/>
                <a:sym typeface="Helvetica Neue"/>
              </a:rPr>
              <a:t>Open Source hardware production available at: </a:t>
            </a:r>
            <a:r>
              <a:rPr lang="fr-FR" sz="3200" b="1" i="1" u="sng" strike="noStrike" cap="none">
                <a:solidFill>
                  <a:srgbClr val="000000"/>
                </a:solidFill>
                <a:latin typeface="Helvetica Neue"/>
                <a:ea typeface="Helvetica Neue"/>
                <a:cs typeface="Helvetica Neue"/>
                <a:sym typeface="Helvetica Neue"/>
                <a:hlinkClick r:id="rId12">
                  <a:extLst>
                    <a:ext uri="{A12FA001-AC4F-418D-AE19-62706E023703}">
                      <ahyp:hlinkClr xmlns:ahyp="http://schemas.microsoft.com/office/drawing/2018/hyperlinkcolor" val="tx"/>
                    </a:ext>
                  </a:extLst>
                </a:hlinkClick>
              </a:rPr>
              <a:t>https://github.com/LF2L</a:t>
            </a:r>
            <a:endParaRPr sz="3200" b="1" i="0" u="none" strike="noStrike" cap="none">
              <a:solidFill>
                <a:srgbClr val="000000"/>
              </a:solidFill>
              <a:latin typeface="Helvetica Neue"/>
              <a:ea typeface="Helvetica Neue"/>
              <a:cs typeface="Helvetica Neue"/>
              <a:sym typeface="Helvetica Neue"/>
            </a:endParaRPr>
          </a:p>
        </p:txBody>
      </p:sp>
      <p:pic>
        <p:nvPicPr>
          <p:cNvPr id="206" name="Google Shape;206;p10" descr="LinkyByMakers"/>
          <p:cNvPicPr preferRelativeResize="0"/>
          <p:nvPr/>
        </p:nvPicPr>
        <p:blipFill rotWithShape="1">
          <a:blip r:embed="rId13">
            <a:alphaModFix/>
          </a:blip>
          <a:srcRect/>
          <a:stretch/>
        </p:blipFill>
        <p:spPr>
          <a:xfrm>
            <a:off x="809561" y="10168951"/>
            <a:ext cx="1918826" cy="1412718"/>
          </a:xfrm>
          <a:prstGeom prst="rect">
            <a:avLst/>
          </a:prstGeom>
          <a:noFill/>
          <a:ln>
            <a:noFill/>
          </a:ln>
        </p:spPr>
      </p:pic>
      <p:sp>
        <p:nvSpPr>
          <p:cNvPr id="207" name="Google Shape;207;p10"/>
          <p:cNvSpPr txBox="1"/>
          <p:nvPr/>
        </p:nvSpPr>
        <p:spPr>
          <a:xfrm>
            <a:off x="7950682" y="8710952"/>
            <a:ext cx="2880320" cy="415498"/>
          </a:xfrm>
          <a:prstGeom prst="rect">
            <a:avLst/>
          </a:prstGeom>
          <a:solidFill>
            <a:srgbClr val="0E6BA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Calibri"/>
              <a:buNone/>
            </a:pPr>
            <a:r>
              <a:rPr lang="fr-FR" sz="2100" b="1" i="0" u="none" strike="noStrike" cap="none">
                <a:solidFill>
                  <a:srgbClr val="FFFFFF"/>
                </a:solidFill>
                <a:latin typeface="Calibri"/>
                <a:ea typeface="Calibri"/>
                <a:cs typeface="Calibri"/>
                <a:sym typeface="Calibri"/>
              </a:rPr>
              <a:t>Modélisation 2D/3D</a:t>
            </a:r>
            <a:endParaRPr sz="1400" b="0" i="0" u="none" strike="noStrike" cap="none">
              <a:solidFill>
                <a:srgbClr val="000000"/>
              </a:solidFill>
              <a:latin typeface="Arial"/>
              <a:ea typeface="Arial"/>
              <a:cs typeface="Arial"/>
              <a:sym typeface="Arial"/>
            </a:endParaRPr>
          </a:p>
        </p:txBody>
      </p:sp>
      <p:grpSp>
        <p:nvGrpSpPr>
          <p:cNvPr id="208" name="Google Shape;208;p10"/>
          <p:cNvGrpSpPr/>
          <p:nvPr/>
        </p:nvGrpSpPr>
        <p:grpSpPr>
          <a:xfrm>
            <a:off x="20212849" y="11301636"/>
            <a:ext cx="4198445" cy="2432592"/>
            <a:chOff x="4293590" y="584684"/>
            <a:chExt cx="2606232" cy="1364564"/>
          </a:xfrm>
        </p:grpSpPr>
        <p:pic>
          <p:nvPicPr>
            <p:cNvPr id="209" name="Google Shape;209;p10" descr="https://lh4.googleusercontent.com/spYPr-YlrsllSUedmcoT5EnOT2w8o8i-JCtD4Sm4e0GQPeN5Yl_R2t9WyY7_YMil54ppeD40UtEvBcAmdYJwq8-U4jTpOL8EsHHUypRXto_7Nbt2aF2eErE534osiwT3U_Qnpgk"/>
            <p:cNvPicPr preferRelativeResize="0"/>
            <p:nvPr/>
          </p:nvPicPr>
          <p:blipFill rotWithShape="1">
            <a:blip r:embed="rId14">
              <a:alphaModFix/>
            </a:blip>
            <a:srcRect l="6658" t="27306" r="8782" b="28752"/>
            <a:stretch/>
          </p:blipFill>
          <p:spPr>
            <a:xfrm>
              <a:off x="4293590" y="584684"/>
              <a:ext cx="2606232" cy="902894"/>
            </a:xfrm>
            <a:prstGeom prst="rect">
              <a:avLst/>
            </a:prstGeom>
            <a:noFill/>
            <a:ln>
              <a:noFill/>
            </a:ln>
          </p:spPr>
        </p:pic>
        <p:pic>
          <p:nvPicPr>
            <p:cNvPr id="210" name="Google Shape;210;p10" descr="Résultat de recherche d'images pour &quot;europe flag&quot;"/>
            <p:cNvPicPr preferRelativeResize="0"/>
            <p:nvPr/>
          </p:nvPicPr>
          <p:blipFill rotWithShape="1">
            <a:blip r:embed="rId15">
              <a:alphaModFix/>
            </a:blip>
            <a:srcRect/>
            <a:stretch/>
          </p:blipFill>
          <p:spPr>
            <a:xfrm>
              <a:off x="5051884" y="1471278"/>
              <a:ext cx="600649" cy="399704"/>
            </a:xfrm>
            <a:prstGeom prst="rect">
              <a:avLst/>
            </a:prstGeom>
            <a:noFill/>
            <a:ln>
              <a:noFill/>
            </a:ln>
          </p:spPr>
        </p:pic>
        <p:pic>
          <p:nvPicPr>
            <p:cNvPr id="211" name="Google Shape;211;p10" descr="GREEN_petit"/>
            <p:cNvPicPr preferRelativeResize="0"/>
            <p:nvPr/>
          </p:nvPicPr>
          <p:blipFill rotWithShape="1">
            <a:blip r:embed="rId16">
              <a:alphaModFix/>
            </a:blip>
            <a:srcRect/>
            <a:stretch/>
          </p:blipFill>
          <p:spPr>
            <a:xfrm>
              <a:off x="5659306" y="1484784"/>
              <a:ext cx="1222544" cy="464464"/>
            </a:xfrm>
            <a:prstGeom prst="rect">
              <a:avLst/>
            </a:prstGeom>
            <a:noFill/>
            <a:ln>
              <a:noFill/>
            </a:ln>
          </p:spPr>
        </p:pic>
      </p:grpSp>
      <p:pic>
        <p:nvPicPr>
          <p:cNvPr id="212" name="Google Shape;212;p10" descr="Linky Fermé.png"/>
          <p:cNvPicPr preferRelativeResize="0"/>
          <p:nvPr/>
        </p:nvPicPr>
        <p:blipFill rotWithShape="1">
          <a:blip r:embed="rId17">
            <a:alphaModFix/>
          </a:blip>
          <a:srcRect/>
          <a:stretch/>
        </p:blipFill>
        <p:spPr>
          <a:xfrm>
            <a:off x="16656400" y="85733"/>
            <a:ext cx="1244400" cy="1981922"/>
          </a:xfrm>
          <a:prstGeom prst="rect">
            <a:avLst/>
          </a:prstGeom>
          <a:noFill/>
          <a:ln>
            <a:noFill/>
          </a:ln>
        </p:spPr>
      </p:pic>
      <p:pic>
        <p:nvPicPr>
          <p:cNvPr id="213" name="Google Shape;213;p10" descr="Linky plastron ouvert.png"/>
          <p:cNvPicPr preferRelativeResize="0"/>
          <p:nvPr/>
        </p:nvPicPr>
        <p:blipFill rotWithShape="1">
          <a:blip r:embed="rId18">
            <a:alphaModFix/>
          </a:blip>
          <a:srcRect/>
          <a:stretch/>
        </p:blipFill>
        <p:spPr>
          <a:xfrm>
            <a:off x="18027064" y="89248"/>
            <a:ext cx="1178140" cy="1880636"/>
          </a:xfrm>
          <a:prstGeom prst="rect">
            <a:avLst/>
          </a:prstGeom>
          <a:noFill/>
          <a:ln>
            <a:noFill/>
          </a:ln>
        </p:spPr>
      </p:pic>
      <p:pic>
        <p:nvPicPr>
          <p:cNvPr id="214" name="Google Shape;214;p10" descr="Linky Capot ouvert.png"/>
          <p:cNvPicPr preferRelativeResize="0"/>
          <p:nvPr/>
        </p:nvPicPr>
        <p:blipFill rotWithShape="1">
          <a:blip r:embed="rId19">
            <a:alphaModFix/>
          </a:blip>
          <a:srcRect/>
          <a:stretch/>
        </p:blipFill>
        <p:spPr>
          <a:xfrm>
            <a:off x="19364099" y="161256"/>
            <a:ext cx="1257158" cy="1658928"/>
          </a:xfrm>
          <a:prstGeom prst="rect">
            <a:avLst/>
          </a:prstGeom>
          <a:noFill/>
          <a:ln>
            <a:noFill/>
          </a:ln>
        </p:spPr>
      </p:pic>
      <p:pic>
        <p:nvPicPr>
          <p:cNvPr id="215" name="Google Shape;215;p10"/>
          <p:cNvPicPr preferRelativeResize="0"/>
          <p:nvPr/>
        </p:nvPicPr>
        <p:blipFill rotWithShape="1">
          <a:blip r:embed="rId20">
            <a:alphaModFix/>
          </a:blip>
          <a:srcRect/>
          <a:stretch/>
        </p:blipFill>
        <p:spPr>
          <a:xfrm>
            <a:off x="22002306" y="2469261"/>
            <a:ext cx="1909436" cy="6919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184084"/>
        </a:solidFill>
        <a:effectLst/>
      </p:bgPr>
    </p:bg>
    <p:spTree>
      <p:nvGrpSpPr>
        <p:cNvPr id="1" name="Shape 1418"/>
        <p:cNvGrpSpPr/>
        <p:nvPr/>
      </p:nvGrpSpPr>
      <p:grpSpPr>
        <a:xfrm>
          <a:off x="0" y="0"/>
          <a:ext cx="0" cy="0"/>
          <a:chOff x="0" y="0"/>
          <a:chExt cx="0" cy="0"/>
        </a:xfrm>
      </p:grpSpPr>
      <p:pic>
        <p:nvPicPr>
          <p:cNvPr id="1419" name="Google Shape;1419;p3"/>
          <p:cNvPicPr preferRelativeResize="0"/>
          <p:nvPr/>
        </p:nvPicPr>
        <p:blipFill rotWithShape="1">
          <a:blip r:embed="rId3">
            <a:alphaModFix/>
          </a:blip>
          <a:srcRect/>
          <a:stretch/>
        </p:blipFill>
        <p:spPr>
          <a:xfrm>
            <a:off x="19354800" y="12319000"/>
            <a:ext cx="5029200" cy="1397000"/>
          </a:xfrm>
          <a:prstGeom prst="rect">
            <a:avLst/>
          </a:prstGeom>
          <a:noFill/>
          <a:ln>
            <a:noFill/>
          </a:ln>
        </p:spPr>
      </p:pic>
      <p:pic>
        <p:nvPicPr>
          <p:cNvPr id="1420" name="Google Shape;1420;p3"/>
          <p:cNvPicPr preferRelativeResize="0"/>
          <p:nvPr/>
        </p:nvPicPr>
        <p:blipFill rotWithShape="1">
          <a:blip r:embed="rId4">
            <a:alphaModFix/>
          </a:blip>
          <a:srcRect/>
          <a:stretch/>
        </p:blipFill>
        <p:spPr>
          <a:xfrm>
            <a:off x="17221200" y="2984642"/>
            <a:ext cx="7162800" cy="9144000"/>
          </a:xfrm>
          <a:prstGeom prst="rect">
            <a:avLst/>
          </a:prstGeom>
          <a:noFill/>
          <a:ln>
            <a:noFill/>
          </a:ln>
        </p:spPr>
      </p:pic>
      <p:pic>
        <p:nvPicPr>
          <p:cNvPr id="1421" name="Google Shape;1421;p3"/>
          <p:cNvPicPr preferRelativeResize="0"/>
          <p:nvPr/>
        </p:nvPicPr>
        <p:blipFill rotWithShape="1">
          <a:blip r:embed="rId5">
            <a:alphaModFix/>
          </a:blip>
          <a:srcRect/>
          <a:stretch/>
        </p:blipFill>
        <p:spPr>
          <a:xfrm>
            <a:off x="13355548" y="12319000"/>
            <a:ext cx="5029200" cy="1397000"/>
          </a:xfrm>
          <a:prstGeom prst="rect">
            <a:avLst/>
          </a:prstGeom>
          <a:noFill/>
          <a:ln>
            <a:noFill/>
          </a:ln>
        </p:spPr>
      </p:pic>
      <p:pic>
        <p:nvPicPr>
          <p:cNvPr id="1422" name="Google Shape;1422;p3"/>
          <p:cNvPicPr preferRelativeResize="0"/>
          <p:nvPr/>
        </p:nvPicPr>
        <p:blipFill rotWithShape="1">
          <a:blip r:embed="rId6">
            <a:alphaModFix/>
          </a:blip>
          <a:srcRect/>
          <a:stretch/>
        </p:blipFill>
        <p:spPr>
          <a:xfrm>
            <a:off x="88900" y="12319000"/>
            <a:ext cx="5029200" cy="1397000"/>
          </a:xfrm>
          <a:prstGeom prst="rect">
            <a:avLst/>
          </a:prstGeom>
          <a:noFill/>
          <a:ln>
            <a:noFill/>
          </a:ln>
        </p:spPr>
      </p:pic>
      <p:pic>
        <p:nvPicPr>
          <p:cNvPr id="1423" name="Google Shape;1423;p3"/>
          <p:cNvPicPr preferRelativeResize="0"/>
          <p:nvPr/>
        </p:nvPicPr>
        <p:blipFill rotWithShape="1">
          <a:blip r:embed="rId7">
            <a:alphaModFix/>
          </a:blip>
          <a:srcRect/>
          <a:stretch/>
        </p:blipFill>
        <p:spPr>
          <a:xfrm>
            <a:off x="6882828" y="12319000"/>
            <a:ext cx="5029200" cy="1397000"/>
          </a:xfrm>
          <a:prstGeom prst="rect">
            <a:avLst/>
          </a:prstGeom>
          <a:noFill/>
          <a:ln>
            <a:noFill/>
          </a:ln>
        </p:spPr>
      </p:pic>
      <p:pic>
        <p:nvPicPr>
          <p:cNvPr id="1424" name="Google Shape;1424;p3"/>
          <p:cNvPicPr preferRelativeResize="0"/>
          <p:nvPr/>
        </p:nvPicPr>
        <p:blipFill rotWithShape="1">
          <a:blip r:embed="rId8">
            <a:alphaModFix/>
          </a:blip>
          <a:srcRect/>
          <a:stretch/>
        </p:blipFill>
        <p:spPr>
          <a:xfrm>
            <a:off x="88900" y="0"/>
            <a:ext cx="5816600" cy="2362200"/>
          </a:xfrm>
          <a:prstGeom prst="rect">
            <a:avLst/>
          </a:prstGeom>
          <a:noFill/>
          <a:ln>
            <a:noFill/>
          </a:ln>
        </p:spPr>
      </p:pic>
      <p:pic>
        <p:nvPicPr>
          <p:cNvPr id="1425" name="Google Shape;1425;p3"/>
          <p:cNvPicPr preferRelativeResize="0"/>
          <p:nvPr/>
        </p:nvPicPr>
        <p:blipFill rotWithShape="1">
          <a:blip r:embed="rId9">
            <a:alphaModFix/>
          </a:blip>
          <a:srcRect/>
          <a:stretch/>
        </p:blipFill>
        <p:spPr>
          <a:xfrm>
            <a:off x="17503780" y="-1"/>
            <a:ext cx="6791320" cy="2362198"/>
          </a:xfrm>
          <a:prstGeom prst="rect">
            <a:avLst/>
          </a:prstGeom>
          <a:noFill/>
          <a:ln>
            <a:noFill/>
          </a:ln>
        </p:spPr>
      </p:pic>
      <p:sp>
        <p:nvSpPr>
          <p:cNvPr id="1426" name="Google Shape;1426;p3"/>
          <p:cNvSpPr txBox="1"/>
          <p:nvPr/>
        </p:nvSpPr>
        <p:spPr>
          <a:xfrm>
            <a:off x="315414" y="3678659"/>
            <a:ext cx="13694775" cy="60016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8000" b="1" i="0" u="none" strike="noStrike" cap="none">
                <a:solidFill>
                  <a:schemeClr val="lt1"/>
                </a:solidFill>
                <a:latin typeface="Arial"/>
                <a:ea typeface="Arial"/>
                <a:cs typeface="Arial"/>
                <a:sym typeface="Arial"/>
              </a:rPr>
              <a:t>Dormant Patents Workshop</a:t>
            </a:r>
            <a:endParaRPr/>
          </a:p>
          <a:p>
            <a:pPr marL="0" marR="0" lvl="0" indent="0" algn="ctr" rtl="0">
              <a:lnSpc>
                <a:spcPct val="100000"/>
              </a:lnSpc>
              <a:spcBef>
                <a:spcPts val="0"/>
              </a:spcBef>
              <a:spcAft>
                <a:spcPts val="0"/>
              </a:spcAft>
              <a:buNone/>
            </a:pPr>
            <a:r>
              <a:rPr lang="fr-FR" sz="8000" b="1" i="0" u="none" strike="noStrike" cap="none">
                <a:solidFill>
                  <a:schemeClr val="lt1"/>
                </a:solidFill>
                <a:latin typeface="Arial"/>
                <a:ea typeface="Arial"/>
                <a:cs typeface="Arial"/>
                <a:sym typeface="Arial"/>
              </a:rPr>
              <a:t>Materialization</a:t>
            </a:r>
            <a:endParaRPr/>
          </a:p>
          <a:p>
            <a:pPr marL="0" marR="0" lvl="0" indent="0" algn="ctr" rtl="0">
              <a:lnSpc>
                <a:spcPct val="100000"/>
              </a:lnSpc>
              <a:spcBef>
                <a:spcPts val="0"/>
              </a:spcBef>
              <a:spcAft>
                <a:spcPts val="0"/>
              </a:spcAft>
              <a:buNone/>
            </a:pPr>
            <a:endParaRPr sz="80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fr-FR" sz="7200" b="1" i="0" u="none" strike="noStrike" cap="none">
                <a:solidFill>
                  <a:schemeClr val="lt1"/>
                </a:solidFill>
                <a:latin typeface="Arial"/>
                <a:ea typeface="Arial"/>
                <a:cs typeface="Arial"/>
                <a:sym typeface="Arial"/>
              </a:rPr>
              <a:t>July, 11 2023</a:t>
            </a:r>
            <a:endParaRPr/>
          </a:p>
          <a:p>
            <a:pPr marL="0" marR="0" lvl="0" indent="0" algn="ctr" rtl="0">
              <a:lnSpc>
                <a:spcPct val="100000"/>
              </a:lnSpc>
              <a:spcBef>
                <a:spcPts val="0"/>
              </a:spcBef>
              <a:spcAft>
                <a:spcPts val="0"/>
              </a:spcAft>
              <a:buNone/>
            </a:pPr>
            <a:r>
              <a:rPr lang="fr-FR" sz="7200" b="1" i="0" u="none" strike="noStrike" cap="none">
                <a:solidFill>
                  <a:schemeClr val="lt1"/>
                </a:solidFill>
                <a:latin typeface="Arial"/>
                <a:ea typeface="Arial"/>
                <a:cs typeface="Arial"/>
                <a:sym typeface="Arial"/>
              </a:rPr>
              <a:t>ENSGSI / UL - Nancy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84084"/>
        </a:solidFill>
        <a:effectLst/>
      </p:bgPr>
    </p:bg>
    <p:spTree>
      <p:nvGrpSpPr>
        <p:cNvPr id="1" name="Shape 1430"/>
        <p:cNvGrpSpPr/>
        <p:nvPr/>
      </p:nvGrpSpPr>
      <p:grpSpPr>
        <a:xfrm>
          <a:off x="0" y="0"/>
          <a:ext cx="0" cy="0"/>
          <a:chOff x="0" y="0"/>
          <a:chExt cx="0" cy="0"/>
        </a:xfrm>
      </p:grpSpPr>
      <p:grpSp>
        <p:nvGrpSpPr>
          <p:cNvPr id="1431" name="Google Shape;1431;p4"/>
          <p:cNvGrpSpPr/>
          <p:nvPr/>
        </p:nvGrpSpPr>
        <p:grpSpPr>
          <a:xfrm>
            <a:off x="88900" y="-1"/>
            <a:ext cx="24295100" cy="13716002"/>
            <a:chOff x="44450" y="-1"/>
            <a:chExt cx="12147550" cy="6858001"/>
          </a:xfrm>
        </p:grpSpPr>
        <p:pic>
          <p:nvPicPr>
            <p:cNvPr id="1432" name="Google Shape;1432;p4"/>
            <p:cNvPicPr preferRelativeResize="0"/>
            <p:nvPr/>
          </p:nvPicPr>
          <p:blipFill rotWithShape="1">
            <a:blip r:embed="rId3">
              <a:alphaModFix/>
            </a:blip>
            <a:srcRect/>
            <a:stretch/>
          </p:blipFill>
          <p:spPr>
            <a:xfrm>
              <a:off x="9677400" y="6159500"/>
              <a:ext cx="2514600" cy="698500"/>
            </a:xfrm>
            <a:prstGeom prst="rect">
              <a:avLst/>
            </a:prstGeom>
            <a:noFill/>
            <a:ln>
              <a:noFill/>
            </a:ln>
          </p:spPr>
        </p:pic>
        <p:pic>
          <p:nvPicPr>
            <p:cNvPr id="1433" name="Google Shape;1433;p4"/>
            <p:cNvPicPr preferRelativeResize="0"/>
            <p:nvPr/>
          </p:nvPicPr>
          <p:blipFill rotWithShape="1">
            <a:blip r:embed="rId4">
              <a:alphaModFix/>
            </a:blip>
            <a:srcRect/>
            <a:stretch/>
          </p:blipFill>
          <p:spPr>
            <a:xfrm>
              <a:off x="10181988" y="1492321"/>
              <a:ext cx="2010011" cy="2565971"/>
            </a:xfrm>
            <a:prstGeom prst="rect">
              <a:avLst/>
            </a:prstGeom>
            <a:noFill/>
            <a:ln>
              <a:noFill/>
            </a:ln>
          </p:spPr>
        </p:pic>
        <p:pic>
          <p:nvPicPr>
            <p:cNvPr id="1434" name="Google Shape;1434;p4"/>
            <p:cNvPicPr preferRelativeResize="0"/>
            <p:nvPr/>
          </p:nvPicPr>
          <p:blipFill rotWithShape="1">
            <a:blip r:embed="rId5">
              <a:alphaModFix/>
            </a:blip>
            <a:srcRect/>
            <a:stretch/>
          </p:blipFill>
          <p:spPr>
            <a:xfrm>
              <a:off x="6677774" y="6159500"/>
              <a:ext cx="2514600" cy="698500"/>
            </a:xfrm>
            <a:prstGeom prst="rect">
              <a:avLst/>
            </a:prstGeom>
            <a:noFill/>
            <a:ln>
              <a:noFill/>
            </a:ln>
          </p:spPr>
        </p:pic>
        <p:pic>
          <p:nvPicPr>
            <p:cNvPr id="1435" name="Google Shape;1435;p4"/>
            <p:cNvPicPr preferRelativeResize="0"/>
            <p:nvPr/>
          </p:nvPicPr>
          <p:blipFill rotWithShape="1">
            <a:blip r:embed="rId6">
              <a:alphaModFix/>
            </a:blip>
            <a:srcRect/>
            <a:stretch/>
          </p:blipFill>
          <p:spPr>
            <a:xfrm>
              <a:off x="44450" y="6159500"/>
              <a:ext cx="2514600" cy="698500"/>
            </a:xfrm>
            <a:prstGeom prst="rect">
              <a:avLst/>
            </a:prstGeom>
            <a:noFill/>
            <a:ln>
              <a:noFill/>
            </a:ln>
          </p:spPr>
        </p:pic>
        <p:pic>
          <p:nvPicPr>
            <p:cNvPr id="1436" name="Google Shape;1436;p4"/>
            <p:cNvPicPr preferRelativeResize="0"/>
            <p:nvPr/>
          </p:nvPicPr>
          <p:blipFill rotWithShape="1">
            <a:blip r:embed="rId7">
              <a:alphaModFix/>
            </a:blip>
            <a:srcRect/>
            <a:stretch/>
          </p:blipFill>
          <p:spPr>
            <a:xfrm>
              <a:off x="3441414" y="6159500"/>
              <a:ext cx="2514600" cy="698500"/>
            </a:xfrm>
            <a:prstGeom prst="rect">
              <a:avLst/>
            </a:prstGeom>
            <a:noFill/>
            <a:ln>
              <a:noFill/>
            </a:ln>
          </p:spPr>
        </p:pic>
        <p:pic>
          <p:nvPicPr>
            <p:cNvPr id="1437" name="Google Shape;1437;p4"/>
            <p:cNvPicPr preferRelativeResize="0"/>
            <p:nvPr/>
          </p:nvPicPr>
          <p:blipFill rotWithShape="1">
            <a:blip r:embed="rId8">
              <a:alphaModFix/>
            </a:blip>
            <a:srcRect/>
            <a:stretch/>
          </p:blipFill>
          <p:spPr>
            <a:xfrm>
              <a:off x="44450" y="0"/>
              <a:ext cx="2908300" cy="1181100"/>
            </a:xfrm>
            <a:prstGeom prst="rect">
              <a:avLst/>
            </a:prstGeom>
            <a:noFill/>
            <a:ln>
              <a:noFill/>
            </a:ln>
          </p:spPr>
        </p:pic>
        <p:pic>
          <p:nvPicPr>
            <p:cNvPr id="1438" name="Google Shape;1438;p4"/>
            <p:cNvPicPr preferRelativeResize="0"/>
            <p:nvPr/>
          </p:nvPicPr>
          <p:blipFill rotWithShape="1">
            <a:blip r:embed="rId9">
              <a:alphaModFix/>
            </a:blip>
            <a:srcRect/>
            <a:stretch/>
          </p:blipFill>
          <p:spPr>
            <a:xfrm>
              <a:off x="8751890" y="-1"/>
              <a:ext cx="3395660" cy="1181099"/>
            </a:xfrm>
            <a:prstGeom prst="rect">
              <a:avLst/>
            </a:prstGeom>
            <a:noFill/>
            <a:ln>
              <a:noFill/>
            </a:ln>
          </p:spPr>
        </p:pic>
      </p:grpSp>
      <p:sp>
        <p:nvSpPr>
          <p:cNvPr id="1439" name="Google Shape;1439;p4"/>
          <p:cNvSpPr txBox="1"/>
          <p:nvPr/>
        </p:nvSpPr>
        <p:spPr>
          <a:xfrm>
            <a:off x="1802688" y="7352417"/>
            <a:ext cx="19017496" cy="26776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5600" b="1" i="0" u="none" strike="noStrike" cap="none">
                <a:solidFill>
                  <a:schemeClr val="lt1"/>
                </a:solidFill>
                <a:latin typeface="Arial"/>
                <a:ea typeface="Arial"/>
                <a:cs typeface="Arial"/>
                <a:sym typeface="Arial"/>
              </a:rPr>
              <a:t>We must find original uses for Nancy thermal water by exploring available scientific resources (patents, scientific journals…)</a:t>
            </a:r>
            <a:endParaRPr/>
          </a:p>
        </p:txBody>
      </p:sp>
      <p:sp>
        <p:nvSpPr>
          <p:cNvPr id="1440" name="Google Shape;1440;p4"/>
          <p:cNvSpPr txBox="1"/>
          <p:nvPr/>
        </p:nvSpPr>
        <p:spPr>
          <a:xfrm>
            <a:off x="2603501" y="10998098"/>
            <a:ext cx="18488966"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4800" b="0" i="0" u="none" strike="noStrike" cap="none">
                <a:solidFill>
                  <a:schemeClr val="lt1"/>
                </a:solidFill>
                <a:latin typeface="Arial"/>
                <a:ea typeface="Arial"/>
                <a:cs typeface="Arial"/>
                <a:sym typeface="Arial"/>
              </a:rPr>
              <a:t>Having in mind the goal of the city for seeking a virtuous synergy between   well-being and eco-responsiveness </a:t>
            </a:r>
            <a:endParaRPr/>
          </a:p>
        </p:txBody>
      </p:sp>
      <p:pic>
        <p:nvPicPr>
          <p:cNvPr id="1441" name="Google Shape;1441;p4"/>
          <p:cNvPicPr preferRelativeResize="0"/>
          <p:nvPr/>
        </p:nvPicPr>
        <p:blipFill rotWithShape="1">
          <a:blip r:embed="rId10">
            <a:alphaModFix/>
          </a:blip>
          <a:srcRect/>
          <a:stretch/>
        </p:blipFill>
        <p:spPr>
          <a:xfrm>
            <a:off x="8125332" y="171453"/>
            <a:ext cx="7744816" cy="4089046"/>
          </a:xfrm>
          <a:prstGeom prst="rect">
            <a:avLst/>
          </a:prstGeom>
          <a:noFill/>
          <a:ln>
            <a:noFill/>
          </a:ln>
        </p:spPr>
      </p:pic>
      <p:sp>
        <p:nvSpPr>
          <p:cNvPr id="1442" name="Google Shape;1442;p4"/>
          <p:cNvSpPr txBox="1"/>
          <p:nvPr/>
        </p:nvSpPr>
        <p:spPr>
          <a:xfrm>
            <a:off x="943415" y="4404688"/>
            <a:ext cx="19956026"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5600" b="0" i="0" u="none" strike="noStrike" cap="none">
                <a:solidFill>
                  <a:schemeClr val="lt1"/>
                </a:solidFill>
                <a:latin typeface="Arial"/>
                <a:ea typeface="Arial"/>
                <a:cs typeface="Arial"/>
                <a:sym typeface="Arial"/>
              </a:rPr>
              <a:t>Brand new facilities  Nancy thermal has been inaugurated in 2023  after several years of renewal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pic>
        <p:nvPicPr>
          <p:cNvPr id="1447" name="Google Shape;1447;p75"/>
          <p:cNvPicPr preferRelativeResize="0"/>
          <p:nvPr/>
        </p:nvPicPr>
        <p:blipFill rotWithShape="1">
          <a:blip r:embed="rId3">
            <a:alphaModFix/>
          </a:blip>
          <a:srcRect/>
          <a:stretch/>
        </p:blipFill>
        <p:spPr>
          <a:xfrm>
            <a:off x="1" y="0"/>
            <a:ext cx="7772400" cy="5829300"/>
          </a:xfrm>
          <a:prstGeom prst="rect">
            <a:avLst/>
          </a:prstGeom>
          <a:noFill/>
          <a:ln>
            <a:noFill/>
          </a:ln>
        </p:spPr>
      </p:pic>
      <p:pic>
        <p:nvPicPr>
          <p:cNvPr id="1448" name="Google Shape;1448;p75"/>
          <p:cNvPicPr preferRelativeResize="0"/>
          <p:nvPr/>
        </p:nvPicPr>
        <p:blipFill rotWithShape="1">
          <a:blip r:embed="rId4">
            <a:alphaModFix/>
          </a:blip>
          <a:srcRect/>
          <a:stretch/>
        </p:blipFill>
        <p:spPr>
          <a:xfrm>
            <a:off x="0" y="5829300"/>
            <a:ext cx="10058400" cy="7543800"/>
          </a:xfrm>
          <a:prstGeom prst="rect">
            <a:avLst/>
          </a:prstGeom>
          <a:noFill/>
          <a:ln>
            <a:noFill/>
          </a:ln>
        </p:spPr>
      </p:pic>
      <p:pic>
        <p:nvPicPr>
          <p:cNvPr id="1449" name="Google Shape;1449;p75"/>
          <p:cNvPicPr preferRelativeResize="0"/>
          <p:nvPr/>
        </p:nvPicPr>
        <p:blipFill rotWithShape="1">
          <a:blip r:embed="rId5">
            <a:alphaModFix/>
          </a:blip>
          <a:srcRect/>
          <a:stretch/>
        </p:blipFill>
        <p:spPr>
          <a:xfrm>
            <a:off x="16611600" y="5829300"/>
            <a:ext cx="7772400" cy="5829300"/>
          </a:xfrm>
          <a:prstGeom prst="rect">
            <a:avLst/>
          </a:prstGeom>
          <a:noFill/>
          <a:ln>
            <a:noFill/>
          </a:ln>
        </p:spPr>
      </p:pic>
      <p:pic>
        <p:nvPicPr>
          <p:cNvPr id="1450" name="Google Shape;1450;p75"/>
          <p:cNvPicPr preferRelativeResize="0"/>
          <p:nvPr/>
        </p:nvPicPr>
        <p:blipFill rotWithShape="1">
          <a:blip r:embed="rId6">
            <a:alphaModFix/>
          </a:blip>
          <a:srcRect/>
          <a:stretch/>
        </p:blipFill>
        <p:spPr>
          <a:xfrm>
            <a:off x="16611600" y="0"/>
            <a:ext cx="7772400" cy="5829300"/>
          </a:xfrm>
          <a:prstGeom prst="rect">
            <a:avLst/>
          </a:prstGeom>
          <a:noFill/>
          <a:ln>
            <a:noFill/>
          </a:ln>
        </p:spPr>
      </p:pic>
      <p:pic>
        <p:nvPicPr>
          <p:cNvPr id="1451" name="Google Shape;1451;p75"/>
          <p:cNvPicPr preferRelativeResize="0"/>
          <p:nvPr/>
        </p:nvPicPr>
        <p:blipFill rotWithShape="1">
          <a:blip r:embed="rId7">
            <a:alphaModFix/>
          </a:blip>
          <a:srcRect/>
          <a:stretch/>
        </p:blipFill>
        <p:spPr>
          <a:xfrm>
            <a:off x="7772400" y="-1"/>
            <a:ext cx="8839199" cy="6629399"/>
          </a:xfrm>
          <a:prstGeom prst="rect">
            <a:avLst/>
          </a:prstGeom>
          <a:noFill/>
          <a:ln>
            <a:noFill/>
          </a:ln>
        </p:spPr>
      </p:pic>
      <p:pic>
        <p:nvPicPr>
          <p:cNvPr id="1452" name="Google Shape;1452;p75"/>
          <p:cNvPicPr preferRelativeResize="0"/>
          <p:nvPr/>
        </p:nvPicPr>
        <p:blipFill rotWithShape="1">
          <a:blip r:embed="rId8">
            <a:alphaModFix/>
          </a:blip>
          <a:srcRect/>
          <a:stretch/>
        </p:blipFill>
        <p:spPr>
          <a:xfrm>
            <a:off x="10075330" y="6629398"/>
            <a:ext cx="6536269" cy="4902202"/>
          </a:xfrm>
          <a:prstGeom prst="rect">
            <a:avLst/>
          </a:prstGeom>
          <a:noFill/>
          <a:ln>
            <a:noFill/>
          </a:ln>
        </p:spPr>
      </p:pic>
      <p:sp>
        <p:nvSpPr>
          <p:cNvPr id="1453" name="Google Shape;1453;p75"/>
          <p:cNvSpPr txBox="1"/>
          <p:nvPr/>
        </p:nvSpPr>
        <p:spPr>
          <a:xfrm>
            <a:off x="9627446" y="11309737"/>
            <a:ext cx="15187505" cy="2297922"/>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7030A0"/>
              </a:buClr>
              <a:buSzPts val="11000"/>
              <a:buFont typeface="Avenir"/>
              <a:buNone/>
            </a:pPr>
            <a:r>
              <a:rPr lang="fr-FR" sz="11000" b="0" i="0" u="none" strike="noStrike" cap="none">
                <a:solidFill>
                  <a:srgbClr val="7030A0"/>
                </a:solidFill>
                <a:latin typeface="Avenir"/>
                <a:ea typeface="Avenir"/>
                <a:cs typeface="Avenir"/>
                <a:sym typeface="Avenir"/>
              </a:rPr>
              <a:t>Prototyping your Ideas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80"/>
          <p:cNvSpPr txBox="1"/>
          <p:nvPr/>
        </p:nvSpPr>
        <p:spPr>
          <a:xfrm>
            <a:off x="7809155" y="1789835"/>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2</a:t>
            </a:r>
            <a:endParaRPr sz="26667" b="0" i="0" u="none" strike="noStrike" cap="none">
              <a:solidFill>
                <a:srgbClr val="000000"/>
              </a:solidFill>
              <a:latin typeface="Comfortaa"/>
              <a:ea typeface="Comfortaa"/>
              <a:cs typeface="Comfortaa"/>
              <a:sym typeface="Comfortaa"/>
            </a:endParaRPr>
          </a:p>
        </p:txBody>
      </p:sp>
      <p:sp>
        <p:nvSpPr>
          <p:cNvPr id="1459" name="Google Shape;1459;p80"/>
          <p:cNvSpPr txBox="1">
            <a:spLocks noGrp="1"/>
          </p:cNvSpPr>
          <p:nvPr>
            <p:ph type="title"/>
          </p:nvPr>
        </p:nvSpPr>
        <p:spPr>
          <a:xfrm>
            <a:off x="356933" y="651800"/>
            <a:ext cx="9983200" cy="988000"/>
          </a:xfrm>
          <a:prstGeom prst="rect">
            <a:avLst/>
          </a:prstGeom>
          <a:noFill/>
          <a:ln>
            <a:noFill/>
          </a:ln>
        </p:spPr>
        <p:txBody>
          <a:bodyPr spcFirstLastPara="1" wrap="square" lIns="0" tIns="0" rIns="0" bIns="0" anchor="b" anchorCtr="0">
            <a:noAutofit/>
          </a:bodyPr>
          <a:lstStyle/>
          <a:p>
            <a:pPr marL="0" lvl="0" indent="0" algn="ctr" rtl="0">
              <a:lnSpc>
                <a:spcPct val="107407"/>
              </a:lnSpc>
              <a:spcBef>
                <a:spcPts val="0"/>
              </a:spcBef>
              <a:spcAft>
                <a:spcPts val="0"/>
              </a:spcAft>
              <a:buClr>
                <a:schemeClr val="dk2"/>
              </a:buClr>
              <a:buSzPts val="300"/>
              <a:buNone/>
            </a:pPr>
            <a:r>
              <a:rPr lang="fr-FR"/>
              <a:t>Teams</a:t>
            </a:r>
            <a:endParaRPr/>
          </a:p>
        </p:txBody>
      </p:sp>
      <p:graphicFrame>
        <p:nvGraphicFramePr>
          <p:cNvPr id="1460" name="Google Shape;1460;p80"/>
          <p:cNvGraphicFramePr/>
          <p:nvPr/>
        </p:nvGraphicFramePr>
        <p:xfrm>
          <a:off x="1404895" y="1975112"/>
          <a:ext cx="3000000" cy="3000000"/>
        </p:xfrm>
        <a:graphic>
          <a:graphicData uri="http://schemas.openxmlformats.org/drawingml/2006/table">
            <a:tbl>
              <a:tblPr>
                <a:noFill/>
                <a:tableStyleId>{DAD695CB-3373-4CBF-B4C2-6B6E96719048}</a:tableStyleId>
              </a:tblPr>
              <a:tblGrid>
                <a:gridCol w="5852200">
                  <a:extLst>
                    <a:ext uri="{9D8B030D-6E8A-4147-A177-3AD203B41FA5}">
                      <a16:colId xmlns:a16="http://schemas.microsoft.com/office/drawing/2014/main" val="20000"/>
                    </a:ext>
                  </a:extLst>
                </a:gridCol>
              </a:tblGrid>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Fatima Zahra ATLANE</a:t>
                      </a:r>
                      <a:endParaRPr sz="3700" u="none" strike="noStrike" cap="none"/>
                    </a:p>
                  </a:txBody>
                  <a:tcPr marL="243800" marR="243800" marT="243800" marB="243800"/>
                </a:tc>
                <a:extLst>
                  <a:ext uri="{0D108BD9-81ED-4DB2-BD59-A6C34878D82A}">
                    <a16:rowId xmlns:a16="http://schemas.microsoft.com/office/drawing/2014/main" val="10000"/>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Israel Iaac ZETINA</a:t>
                      </a:r>
                      <a:endParaRPr sz="3700" u="none" strike="noStrike" cap="none"/>
                    </a:p>
                  </a:txBody>
                  <a:tcPr marL="243800" marR="243800" marT="243800" marB="243800"/>
                </a:tc>
                <a:extLst>
                  <a:ext uri="{0D108BD9-81ED-4DB2-BD59-A6C34878D82A}">
                    <a16:rowId xmlns:a16="http://schemas.microsoft.com/office/drawing/2014/main" val="10001"/>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Said BOUCHOUKOU</a:t>
                      </a:r>
                      <a:endParaRPr sz="3700" u="none" strike="noStrike" cap="none"/>
                    </a:p>
                  </a:txBody>
                  <a:tcPr marL="243800" marR="243800" marT="243800" marB="243800"/>
                </a:tc>
                <a:extLst>
                  <a:ext uri="{0D108BD9-81ED-4DB2-BD59-A6C34878D82A}">
                    <a16:rowId xmlns:a16="http://schemas.microsoft.com/office/drawing/2014/main" val="10002"/>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Chaima IDRISSI</a:t>
                      </a:r>
                      <a:endParaRPr sz="3700" u="none" strike="noStrike" cap="none"/>
                    </a:p>
                  </a:txBody>
                  <a:tcPr marL="243800" marR="243800" marT="243800" marB="243800"/>
                </a:tc>
                <a:extLst>
                  <a:ext uri="{0D108BD9-81ED-4DB2-BD59-A6C34878D82A}">
                    <a16:rowId xmlns:a16="http://schemas.microsoft.com/office/drawing/2014/main" val="10003"/>
                  </a:ext>
                </a:extLst>
              </a:tr>
            </a:tbl>
          </a:graphicData>
        </a:graphic>
      </p:graphicFrame>
      <p:sp>
        <p:nvSpPr>
          <p:cNvPr id="1461" name="Google Shape;1461;p80"/>
          <p:cNvSpPr txBox="1"/>
          <p:nvPr/>
        </p:nvSpPr>
        <p:spPr>
          <a:xfrm>
            <a:off x="-203200" y="1789835"/>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1</a:t>
            </a:r>
            <a:endParaRPr sz="26667" b="0" i="0" u="none" strike="noStrike" cap="none">
              <a:solidFill>
                <a:srgbClr val="000000"/>
              </a:solidFill>
              <a:latin typeface="Comfortaa"/>
              <a:ea typeface="Comfortaa"/>
              <a:cs typeface="Comfortaa"/>
              <a:sym typeface="Comfortaa"/>
            </a:endParaRPr>
          </a:p>
        </p:txBody>
      </p:sp>
      <p:graphicFrame>
        <p:nvGraphicFramePr>
          <p:cNvPr id="1462" name="Google Shape;1462;p80"/>
          <p:cNvGraphicFramePr/>
          <p:nvPr/>
        </p:nvGraphicFramePr>
        <p:xfrm>
          <a:off x="9925280" y="1975112"/>
          <a:ext cx="3000000" cy="3000000"/>
        </p:xfrm>
        <a:graphic>
          <a:graphicData uri="http://schemas.openxmlformats.org/drawingml/2006/table">
            <a:tbl>
              <a:tblPr>
                <a:noFill/>
                <a:tableStyleId>{DAD695CB-3373-4CBF-B4C2-6B6E96719048}</a:tableStyleId>
              </a:tblPr>
              <a:tblGrid>
                <a:gridCol w="6376675">
                  <a:extLst>
                    <a:ext uri="{9D8B030D-6E8A-4147-A177-3AD203B41FA5}">
                      <a16:colId xmlns:a16="http://schemas.microsoft.com/office/drawing/2014/main" val="20000"/>
                    </a:ext>
                  </a:extLst>
                </a:gridCol>
              </a:tblGrid>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Viktor MANDROLKO</a:t>
                      </a:r>
                      <a:endParaRPr sz="3700" u="none" strike="noStrike" cap="none"/>
                    </a:p>
                  </a:txBody>
                  <a:tcPr marL="243800" marR="243800" marT="243800" marB="24380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56525">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Oumaima ZOUHRI</a:t>
                      </a:r>
                      <a:r>
                        <a:rPr lang="fr-FR" sz="2700" u="none" strike="noStrike" cap="none"/>
                        <a:t> </a:t>
                      </a:r>
                      <a:endParaRPr sz="2700" u="none" strike="noStrike" cap="none"/>
                    </a:p>
                  </a:txBody>
                  <a:tcPr marL="25400" marR="25400" marT="25400" marB="243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Mohamed BALHOUS</a:t>
                      </a:r>
                      <a:endParaRPr sz="3700" u="none" strike="noStrike" cap="none"/>
                    </a:p>
                  </a:txBody>
                  <a:tcPr marL="243800" marR="243800" marT="243800" marB="243800">
                    <a:lnT w="9525" cap="flat" cmpd="sng">
                      <a:solidFill>
                        <a:srgbClr val="000000"/>
                      </a:solidFill>
                      <a:prstDash val="solid"/>
                      <a:round/>
                      <a:headEnd type="none" w="sm" len="sm"/>
                      <a:tailEnd type="none" w="sm" len="sm"/>
                    </a:lnT>
                  </a:tcPr>
                </a:tc>
                <a:extLst>
                  <a:ext uri="{0D108BD9-81ED-4DB2-BD59-A6C34878D82A}">
                    <a16:rowId xmlns:a16="http://schemas.microsoft.com/office/drawing/2014/main" val="10002"/>
                  </a:ext>
                </a:extLst>
              </a:tr>
              <a:tr h="1056550">
                <a:tc>
                  <a:txBody>
                    <a:bodyPr/>
                    <a:lstStyle/>
                    <a:p>
                      <a:pPr marL="0" marR="0" lvl="0" indent="0" algn="l" rtl="0">
                        <a:lnSpc>
                          <a:spcPct val="100000"/>
                        </a:lnSpc>
                        <a:spcBef>
                          <a:spcPts val="0"/>
                        </a:spcBef>
                        <a:spcAft>
                          <a:spcPts val="0"/>
                        </a:spcAft>
                        <a:buClr>
                          <a:schemeClr val="dk1"/>
                        </a:buClr>
                        <a:buSzPts val="1100"/>
                        <a:buFont typeface="Arial"/>
                        <a:buNone/>
                      </a:pPr>
                      <a:r>
                        <a:rPr lang="fr-FR" sz="3700" u="none" strike="noStrike" cap="none">
                          <a:solidFill>
                            <a:schemeClr val="dk1"/>
                          </a:solidFill>
                        </a:rPr>
                        <a:t>Sevra CICEKLI</a:t>
                      </a:r>
                      <a:endParaRPr sz="3700" u="none" strike="noStrike" cap="none"/>
                    </a:p>
                  </a:txBody>
                  <a:tcPr marL="243800" marR="243800" marT="243800" marB="243800"/>
                </a:tc>
                <a:extLst>
                  <a:ext uri="{0D108BD9-81ED-4DB2-BD59-A6C34878D82A}">
                    <a16:rowId xmlns:a16="http://schemas.microsoft.com/office/drawing/2014/main" val="10003"/>
                  </a:ext>
                </a:extLst>
              </a:tr>
            </a:tbl>
          </a:graphicData>
        </a:graphic>
      </p:graphicFrame>
      <p:graphicFrame>
        <p:nvGraphicFramePr>
          <p:cNvPr id="1463" name="Google Shape;1463;p80"/>
          <p:cNvGraphicFramePr/>
          <p:nvPr/>
        </p:nvGraphicFramePr>
        <p:xfrm>
          <a:off x="18665335" y="1107836"/>
          <a:ext cx="3000000" cy="3000000"/>
        </p:xfrm>
        <a:graphic>
          <a:graphicData uri="http://schemas.openxmlformats.org/drawingml/2006/table">
            <a:tbl>
              <a:tblPr>
                <a:noFill/>
                <a:tableStyleId>{DAD695CB-3373-4CBF-B4C2-6B6E96719048}</a:tableStyleId>
              </a:tblPr>
              <a:tblGrid>
                <a:gridCol w="5424200">
                  <a:extLst>
                    <a:ext uri="{9D8B030D-6E8A-4147-A177-3AD203B41FA5}">
                      <a16:colId xmlns:a16="http://schemas.microsoft.com/office/drawing/2014/main" val="20000"/>
                    </a:ext>
                  </a:extLst>
                </a:gridCol>
              </a:tblGrid>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Walid  BOUZID</a:t>
                      </a:r>
                      <a:endParaRPr sz="3700" u="none" strike="noStrike" cap="none"/>
                    </a:p>
                  </a:txBody>
                  <a:tcPr marL="243800" marR="243800" marT="243800" marB="243800"/>
                </a:tc>
                <a:extLst>
                  <a:ext uri="{0D108BD9-81ED-4DB2-BD59-A6C34878D82A}">
                    <a16:rowId xmlns:a16="http://schemas.microsoft.com/office/drawing/2014/main" val="10000"/>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Rohith RAVI</a:t>
                      </a:r>
                      <a:endParaRPr sz="3700" u="none" strike="noStrike" cap="none"/>
                    </a:p>
                  </a:txBody>
                  <a:tcPr marL="243800" marR="243800" marT="243800" marB="243800"/>
                </a:tc>
                <a:extLst>
                  <a:ext uri="{0D108BD9-81ED-4DB2-BD59-A6C34878D82A}">
                    <a16:rowId xmlns:a16="http://schemas.microsoft.com/office/drawing/2014/main" val="10001"/>
                  </a:ext>
                </a:extLst>
              </a:tr>
              <a:tr h="1625525">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Fatima Ezzarha BELKHENFAR </a:t>
                      </a:r>
                      <a:endParaRPr sz="3700" u="none" strike="noStrike" cap="none"/>
                    </a:p>
                  </a:txBody>
                  <a:tcPr marL="243800" marR="243800" marT="243800" marB="243800"/>
                </a:tc>
                <a:extLst>
                  <a:ext uri="{0D108BD9-81ED-4DB2-BD59-A6C34878D82A}">
                    <a16:rowId xmlns:a16="http://schemas.microsoft.com/office/drawing/2014/main" val="10002"/>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Zakia MOHSIN </a:t>
                      </a:r>
                      <a:endParaRPr sz="3700" u="none" strike="noStrike" cap="none"/>
                    </a:p>
                  </a:txBody>
                  <a:tcPr marL="243800" marR="243800" marT="243800" marB="243800"/>
                </a:tc>
                <a:extLst>
                  <a:ext uri="{0D108BD9-81ED-4DB2-BD59-A6C34878D82A}">
                    <a16:rowId xmlns:a16="http://schemas.microsoft.com/office/drawing/2014/main" val="10003"/>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Nathan LINTINGRE</a:t>
                      </a:r>
                      <a:endParaRPr sz="3700" u="none" strike="noStrike" cap="none"/>
                    </a:p>
                  </a:txBody>
                  <a:tcPr marL="243800" marR="243800" marT="243800" marB="243800"/>
                </a:tc>
                <a:extLst>
                  <a:ext uri="{0D108BD9-81ED-4DB2-BD59-A6C34878D82A}">
                    <a16:rowId xmlns:a16="http://schemas.microsoft.com/office/drawing/2014/main" val="10004"/>
                  </a:ext>
                </a:extLst>
              </a:tr>
            </a:tbl>
          </a:graphicData>
        </a:graphic>
      </p:graphicFrame>
      <p:sp>
        <p:nvSpPr>
          <p:cNvPr id="1464" name="Google Shape;1464;p80"/>
          <p:cNvSpPr txBox="1"/>
          <p:nvPr/>
        </p:nvSpPr>
        <p:spPr>
          <a:xfrm>
            <a:off x="16523840" y="1789800"/>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3</a:t>
            </a:r>
            <a:endParaRPr sz="26667" b="0" i="0" u="none" strike="noStrike" cap="none">
              <a:solidFill>
                <a:srgbClr val="000000"/>
              </a:solidFill>
              <a:latin typeface="Comfortaa"/>
              <a:ea typeface="Comfortaa"/>
              <a:cs typeface="Comfortaa"/>
              <a:sym typeface="Comfortaa"/>
            </a:endParaRPr>
          </a:p>
        </p:txBody>
      </p:sp>
      <p:sp>
        <p:nvSpPr>
          <p:cNvPr id="1465" name="Google Shape;1465;p80"/>
          <p:cNvSpPr txBox="1"/>
          <p:nvPr/>
        </p:nvSpPr>
        <p:spPr>
          <a:xfrm>
            <a:off x="8012352" y="8165235"/>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5</a:t>
            </a:r>
            <a:endParaRPr sz="26667" b="0" i="0" u="none" strike="noStrike" cap="none">
              <a:solidFill>
                <a:srgbClr val="000000"/>
              </a:solidFill>
              <a:latin typeface="Comfortaa"/>
              <a:ea typeface="Comfortaa"/>
              <a:cs typeface="Comfortaa"/>
              <a:sym typeface="Comfortaa"/>
            </a:endParaRPr>
          </a:p>
        </p:txBody>
      </p:sp>
      <p:graphicFrame>
        <p:nvGraphicFramePr>
          <p:cNvPr id="1466" name="Google Shape;1466;p80"/>
          <p:cNvGraphicFramePr/>
          <p:nvPr/>
        </p:nvGraphicFramePr>
        <p:xfrm>
          <a:off x="1912895" y="8350515"/>
          <a:ext cx="3000000" cy="3000000"/>
        </p:xfrm>
        <a:graphic>
          <a:graphicData uri="http://schemas.openxmlformats.org/drawingml/2006/table">
            <a:tbl>
              <a:tblPr>
                <a:noFill/>
                <a:tableStyleId>{DAD695CB-3373-4CBF-B4C2-6B6E96719048}</a:tableStyleId>
              </a:tblPr>
              <a:tblGrid>
                <a:gridCol w="5852200">
                  <a:extLst>
                    <a:ext uri="{9D8B030D-6E8A-4147-A177-3AD203B41FA5}">
                      <a16:colId xmlns:a16="http://schemas.microsoft.com/office/drawing/2014/main" val="20000"/>
                    </a:ext>
                  </a:extLst>
                </a:gridCol>
              </a:tblGrid>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Marta CANTINA</a:t>
                      </a:r>
                      <a:endParaRPr sz="3700" u="none" strike="noStrike" cap="none"/>
                    </a:p>
                  </a:txBody>
                  <a:tcPr marL="243800" marR="243800" marT="243800" marB="243800">
                    <a:solidFill>
                      <a:schemeClr val="lt1"/>
                    </a:solidFill>
                  </a:tcPr>
                </a:tc>
                <a:extLst>
                  <a:ext uri="{0D108BD9-81ED-4DB2-BD59-A6C34878D82A}">
                    <a16:rowId xmlns:a16="http://schemas.microsoft.com/office/drawing/2014/main" val="10000"/>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Alain UWADUKUNZE</a:t>
                      </a:r>
                      <a:endParaRPr sz="3700" u="none" strike="noStrike" cap="none"/>
                    </a:p>
                  </a:txBody>
                  <a:tcPr marL="243800" marR="243800" marT="243800" marB="243800">
                    <a:solidFill>
                      <a:schemeClr val="lt1"/>
                    </a:solidFill>
                  </a:tcPr>
                </a:tc>
                <a:extLst>
                  <a:ext uri="{0D108BD9-81ED-4DB2-BD59-A6C34878D82A}">
                    <a16:rowId xmlns:a16="http://schemas.microsoft.com/office/drawing/2014/main" val="10001"/>
                  </a:ext>
                </a:extLst>
              </a:tr>
              <a:tr h="1625525">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Youness EL GHAZOUANI</a:t>
                      </a:r>
                      <a:endParaRPr sz="3700" u="none" strike="noStrike" cap="none"/>
                    </a:p>
                  </a:txBody>
                  <a:tcPr marL="243800" marR="243800" marT="243800" marB="243800">
                    <a:solidFill>
                      <a:schemeClr val="lt1"/>
                    </a:solidFill>
                  </a:tcPr>
                </a:tc>
                <a:extLst>
                  <a:ext uri="{0D108BD9-81ED-4DB2-BD59-A6C34878D82A}">
                    <a16:rowId xmlns:a16="http://schemas.microsoft.com/office/drawing/2014/main" val="10002"/>
                  </a:ext>
                </a:extLst>
              </a:tr>
              <a:tr h="1625525">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Faratiana Herline MINOARISOA</a:t>
                      </a:r>
                      <a:endParaRPr sz="3700" u="none" strike="noStrike" cap="none"/>
                    </a:p>
                  </a:txBody>
                  <a:tcPr marL="243800" marR="243800" marT="243800" marB="243800">
                    <a:solidFill>
                      <a:schemeClr val="lt1"/>
                    </a:solidFill>
                  </a:tcPr>
                </a:tc>
                <a:extLst>
                  <a:ext uri="{0D108BD9-81ED-4DB2-BD59-A6C34878D82A}">
                    <a16:rowId xmlns:a16="http://schemas.microsoft.com/office/drawing/2014/main" val="10003"/>
                  </a:ext>
                </a:extLst>
              </a:tr>
            </a:tbl>
          </a:graphicData>
        </a:graphic>
      </p:graphicFrame>
      <p:sp>
        <p:nvSpPr>
          <p:cNvPr id="1467" name="Google Shape;1467;p80"/>
          <p:cNvSpPr txBox="1"/>
          <p:nvPr/>
        </p:nvSpPr>
        <p:spPr>
          <a:xfrm>
            <a:off x="-203200" y="8165235"/>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4</a:t>
            </a:r>
            <a:endParaRPr sz="26667" b="0" i="0" u="none" strike="noStrike" cap="none">
              <a:solidFill>
                <a:srgbClr val="000000"/>
              </a:solidFill>
              <a:latin typeface="Comfortaa"/>
              <a:ea typeface="Comfortaa"/>
              <a:cs typeface="Comfortaa"/>
              <a:sym typeface="Comfortaa"/>
            </a:endParaRPr>
          </a:p>
        </p:txBody>
      </p:sp>
      <p:graphicFrame>
        <p:nvGraphicFramePr>
          <p:cNvPr id="1468" name="Google Shape;1468;p80"/>
          <p:cNvGraphicFramePr/>
          <p:nvPr/>
        </p:nvGraphicFramePr>
        <p:xfrm>
          <a:off x="10128480" y="8350515"/>
          <a:ext cx="3000000" cy="3000000"/>
        </p:xfrm>
        <a:graphic>
          <a:graphicData uri="http://schemas.openxmlformats.org/drawingml/2006/table">
            <a:tbl>
              <a:tblPr>
                <a:noFill/>
                <a:tableStyleId>{DAD695CB-3373-4CBF-B4C2-6B6E96719048}</a:tableStyleId>
              </a:tblPr>
              <a:tblGrid>
                <a:gridCol w="6376675">
                  <a:extLst>
                    <a:ext uri="{9D8B030D-6E8A-4147-A177-3AD203B41FA5}">
                      <a16:colId xmlns:a16="http://schemas.microsoft.com/office/drawing/2014/main" val="20000"/>
                    </a:ext>
                  </a:extLst>
                </a:gridCol>
              </a:tblGrid>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Masuhiul HUQ</a:t>
                      </a:r>
                      <a:endParaRPr sz="3700" u="none" strike="noStrike" cap="none"/>
                    </a:p>
                  </a:txBody>
                  <a:tcPr marL="243800" marR="243800" marT="243800" marB="24380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56525">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Marie-Amélie RATTE </a:t>
                      </a:r>
                      <a:endParaRPr sz="2700" u="none" strike="noStrike" cap="none"/>
                    </a:p>
                  </a:txBody>
                  <a:tcPr marL="25400" marR="25400" marT="25400" marB="243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Isibert NKENFACK</a:t>
                      </a:r>
                      <a:endParaRPr sz="3700" u="none" strike="noStrike" cap="none"/>
                    </a:p>
                  </a:txBody>
                  <a:tcPr marL="243800" marR="243800" marT="243800" marB="243800">
                    <a:lnT w="9525" cap="flat" cmpd="sng">
                      <a:solidFill>
                        <a:srgbClr val="000000"/>
                      </a:solidFill>
                      <a:prstDash val="solid"/>
                      <a:round/>
                      <a:headEnd type="none" w="sm" len="sm"/>
                      <a:tailEnd type="none" w="sm" len="sm"/>
                    </a:lnT>
                  </a:tcPr>
                </a:tc>
                <a:extLst>
                  <a:ext uri="{0D108BD9-81ED-4DB2-BD59-A6C34878D82A}">
                    <a16:rowId xmlns:a16="http://schemas.microsoft.com/office/drawing/2014/main" val="10002"/>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solidFill>
                            <a:schemeClr val="dk1"/>
                          </a:solidFill>
                        </a:rPr>
                        <a:t>Maryam HAMSAN </a:t>
                      </a:r>
                      <a:endParaRPr sz="3700" u="none" strike="noStrike" cap="none"/>
                    </a:p>
                  </a:txBody>
                  <a:tcPr marL="243800" marR="243800" marT="243800" marB="243800"/>
                </a:tc>
                <a:extLst>
                  <a:ext uri="{0D108BD9-81ED-4DB2-BD59-A6C34878D82A}">
                    <a16:rowId xmlns:a16="http://schemas.microsoft.com/office/drawing/2014/main" val="10003"/>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solidFill>
                            <a:schemeClr val="dk1"/>
                          </a:solidFill>
                        </a:rPr>
                        <a:t>Huiyuan Kelvin HAN</a:t>
                      </a:r>
                      <a:endParaRPr sz="3700" u="none" strike="noStrike" cap="none">
                        <a:solidFill>
                          <a:schemeClr val="dk1"/>
                        </a:solidFill>
                      </a:endParaRPr>
                    </a:p>
                  </a:txBody>
                  <a:tcPr marL="243800" marR="243800" marT="243800" marB="243800"/>
                </a:tc>
                <a:extLst>
                  <a:ext uri="{0D108BD9-81ED-4DB2-BD59-A6C34878D82A}">
                    <a16:rowId xmlns:a16="http://schemas.microsoft.com/office/drawing/2014/main" val="10004"/>
                  </a:ext>
                </a:extLst>
              </a:tr>
            </a:tbl>
          </a:graphicData>
        </a:graphic>
      </p:graphicFrame>
      <p:graphicFrame>
        <p:nvGraphicFramePr>
          <p:cNvPr id="1469" name="Google Shape;1469;p80"/>
          <p:cNvGraphicFramePr/>
          <p:nvPr/>
        </p:nvGraphicFramePr>
        <p:xfrm>
          <a:off x="18868535" y="7483235"/>
          <a:ext cx="3000000" cy="3000000"/>
        </p:xfrm>
        <a:graphic>
          <a:graphicData uri="http://schemas.openxmlformats.org/drawingml/2006/table">
            <a:tbl>
              <a:tblPr>
                <a:noFill/>
                <a:tableStyleId>{DAD695CB-3373-4CBF-B4C2-6B6E96719048}</a:tableStyleId>
              </a:tblPr>
              <a:tblGrid>
                <a:gridCol w="5424200">
                  <a:extLst>
                    <a:ext uri="{9D8B030D-6E8A-4147-A177-3AD203B41FA5}">
                      <a16:colId xmlns:a16="http://schemas.microsoft.com/office/drawing/2014/main" val="20000"/>
                    </a:ext>
                  </a:extLst>
                </a:gridCol>
              </a:tblGrid>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Jaloud Ibrahim MAIGA</a:t>
                      </a:r>
                      <a:endParaRPr sz="3700" u="none" strike="noStrike" cap="none"/>
                    </a:p>
                  </a:txBody>
                  <a:tcPr marL="243800" marR="243800" marT="243800" marB="243800"/>
                </a:tc>
                <a:extLst>
                  <a:ext uri="{0D108BD9-81ED-4DB2-BD59-A6C34878D82A}">
                    <a16:rowId xmlns:a16="http://schemas.microsoft.com/office/drawing/2014/main" val="10000"/>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Khadija EL IDRISSI</a:t>
                      </a:r>
                      <a:endParaRPr sz="3700" u="none" strike="noStrike" cap="none"/>
                    </a:p>
                  </a:txBody>
                  <a:tcPr marL="243800" marR="243800" marT="243800" marB="243800"/>
                </a:tc>
                <a:extLst>
                  <a:ext uri="{0D108BD9-81ED-4DB2-BD59-A6C34878D82A}">
                    <a16:rowId xmlns:a16="http://schemas.microsoft.com/office/drawing/2014/main" val="10001"/>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Houssam ELFENNACI</a:t>
                      </a:r>
                      <a:endParaRPr sz="3700" u="none" strike="noStrike" cap="none"/>
                    </a:p>
                  </a:txBody>
                  <a:tcPr marL="243800" marR="243800" marT="243800" marB="243800"/>
                </a:tc>
                <a:extLst>
                  <a:ext uri="{0D108BD9-81ED-4DB2-BD59-A6C34878D82A}">
                    <a16:rowId xmlns:a16="http://schemas.microsoft.com/office/drawing/2014/main" val="10002"/>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Lisa DE MEYER </a:t>
                      </a:r>
                      <a:endParaRPr sz="3700" u="none" strike="noStrike" cap="none"/>
                    </a:p>
                  </a:txBody>
                  <a:tcPr marL="243800" marR="243800" marT="243800" marB="243800"/>
                </a:tc>
                <a:extLst>
                  <a:ext uri="{0D108BD9-81ED-4DB2-BD59-A6C34878D82A}">
                    <a16:rowId xmlns:a16="http://schemas.microsoft.com/office/drawing/2014/main" val="10003"/>
                  </a:ext>
                </a:extLst>
              </a:tr>
            </a:tbl>
          </a:graphicData>
        </a:graphic>
      </p:graphicFrame>
      <p:sp>
        <p:nvSpPr>
          <p:cNvPr id="1470" name="Google Shape;1470;p80"/>
          <p:cNvSpPr txBox="1"/>
          <p:nvPr/>
        </p:nvSpPr>
        <p:spPr>
          <a:xfrm>
            <a:off x="16727040" y="8165200"/>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6</a:t>
            </a:r>
            <a:endParaRPr sz="26667" b="0" i="0" u="none" strike="noStrike" cap="none">
              <a:solidFill>
                <a:srgbClr val="000000"/>
              </a:solidFill>
              <a:latin typeface="Comfortaa"/>
              <a:ea typeface="Comfortaa"/>
              <a:cs typeface="Comfortaa"/>
              <a:sym typeface="Comforta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47"/>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476" name="Google Shape;1476;p47"/>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477" name="Google Shape;1477;p47"/>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478" name="Google Shape;1478;p47"/>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479" name="Google Shape;1479;p47"/>
          <p:cNvSpPr txBox="1"/>
          <p:nvPr/>
        </p:nvSpPr>
        <p:spPr>
          <a:xfrm>
            <a:off x="7629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1480" name="Google Shape;1480;p47"/>
          <p:cNvSpPr txBox="1"/>
          <p:nvPr/>
        </p:nvSpPr>
        <p:spPr>
          <a:xfrm>
            <a:off x="13725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
        <p:nvSpPr>
          <p:cNvPr id="1481" name="Google Shape;1481;p47"/>
          <p:cNvSpPr txBox="1"/>
          <p:nvPr/>
        </p:nvSpPr>
        <p:spPr>
          <a:xfrm>
            <a:off x="19811967"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4</a:t>
            </a:r>
            <a:endParaRPr sz="1400" b="0" i="0" u="none" strike="noStrike" cap="none">
              <a:solidFill>
                <a:srgbClr val="000000"/>
              </a:solidFill>
              <a:latin typeface="Arial"/>
              <a:ea typeface="Arial"/>
              <a:cs typeface="Arial"/>
              <a:sym typeface="Arial"/>
            </a:endParaRPr>
          </a:p>
        </p:txBody>
      </p:sp>
      <p:sp>
        <p:nvSpPr>
          <p:cNvPr id="1482" name="Google Shape;1482;p47"/>
          <p:cNvSpPr/>
          <p:nvPr/>
        </p:nvSpPr>
        <p:spPr>
          <a:xfrm rot="10800000" flipH="1">
            <a:off x="8369481" y="11598528"/>
            <a:ext cx="6982801" cy="1296341"/>
          </a:xfrm>
          <a:prstGeom prst="chevron">
            <a:avLst>
              <a:gd name="adj" fmla="val 50000"/>
            </a:avLst>
          </a:prstGeom>
          <a:gradFill>
            <a:gsLst>
              <a:gs pos="0">
                <a:srgbClr val="8D2E76"/>
              </a:gs>
              <a:gs pos="49000">
                <a:srgbClr val="8D2E76"/>
              </a:gs>
              <a:gs pos="50000">
                <a:srgbClr val="AF3676"/>
              </a:gs>
              <a:gs pos="100000">
                <a:srgbClr val="AF3676"/>
              </a:gs>
            </a:gsLst>
            <a:lin ang="54000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62626"/>
              </a:buClr>
              <a:buSzPts val="3000"/>
              <a:buFont typeface="Quattrocento Sans"/>
              <a:buNone/>
            </a:pPr>
            <a:endParaRPr sz="3000" b="1" i="0" u="none" strike="noStrike" cap="none">
              <a:solidFill>
                <a:srgbClr val="000000"/>
              </a:solidFill>
              <a:latin typeface="Helvetica Neue"/>
              <a:ea typeface="Helvetica Neue"/>
              <a:cs typeface="Helvetica Neue"/>
              <a:sym typeface="Helvetica Neue"/>
            </a:endParaRPr>
          </a:p>
        </p:txBody>
      </p:sp>
      <p:sp>
        <p:nvSpPr>
          <p:cNvPr id="1483" name="Google Shape;1483;p47"/>
          <p:cNvSpPr txBox="1"/>
          <p:nvPr/>
        </p:nvSpPr>
        <p:spPr>
          <a:xfrm>
            <a:off x="9589483" y="11497408"/>
            <a:ext cx="3870445" cy="12954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8000"/>
              <a:buFont typeface="Times New Roman"/>
              <a:buNone/>
            </a:pPr>
            <a:r>
              <a:rPr lang="fr-FR" sz="8000" b="1" i="1" u="none" strike="noStrike" cap="none">
                <a:solidFill>
                  <a:srgbClr val="FFFFFF"/>
                </a:solidFill>
                <a:latin typeface="Times New Roman"/>
                <a:ea typeface="Times New Roman"/>
                <a:cs typeface="Times New Roman"/>
                <a:sym typeface="Times New Roman"/>
              </a:rPr>
              <a:t>Agenda</a:t>
            </a:r>
            <a:endParaRPr sz="1400" b="0" i="0" u="none" strike="noStrike" cap="none">
              <a:solidFill>
                <a:srgbClr val="000000"/>
              </a:solidFill>
              <a:latin typeface="Arial"/>
              <a:ea typeface="Arial"/>
              <a:cs typeface="Arial"/>
              <a:sym typeface="Arial"/>
            </a:endParaRPr>
          </a:p>
        </p:txBody>
      </p:sp>
      <p:sp>
        <p:nvSpPr>
          <p:cNvPr id="1484" name="Google Shape;1484;p47"/>
          <p:cNvSpPr txBox="1"/>
          <p:nvPr/>
        </p:nvSpPr>
        <p:spPr>
          <a:xfrm>
            <a:off x="1523968"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pic>
        <p:nvPicPr>
          <p:cNvPr id="1485" name="Google Shape;1485;p47" descr="image20.png"/>
          <p:cNvPicPr preferRelativeResize="0"/>
          <p:nvPr/>
        </p:nvPicPr>
        <p:blipFill rotWithShape="1">
          <a:blip r:embed="rId3">
            <a:alphaModFix/>
          </a:blip>
          <a:srcRect/>
          <a:stretch/>
        </p:blipFill>
        <p:spPr>
          <a:xfrm>
            <a:off x="2424153" y="3732827"/>
            <a:ext cx="1247693" cy="1065737"/>
          </a:xfrm>
          <a:prstGeom prst="rect">
            <a:avLst/>
          </a:prstGeom>
          <a:noFill/>
          <a:ln>
            <a:noFill/>
          </a:ln>
        </p:spPr>
      </p:pic>
      <p:pic>
        <p:nvPicPr>
          <p:cNvPr id="1486" name="Google Shape;1486;p47" descr="image22.png"/>
          <p:cNvPicPr preferRelativeResize="0"/>
          <p:nvPr/>
        </p:nvPicPr>
        <p:blipFill rotWithShape="1">
          <a:blip r:embed="rId4">
            <a:alphaModFix/>
          </a:blip>
          <a:srcRect/>
          <a:stretch/>
        </p:blipFill>
        <p:spPr>
          <a:xfrm>
            <a:off x="8594107" y="3732827"/>
            <a:ext cx="1083138" cy="1317329"/>
          </a:xfrm>
          <a:prstGeom prst="rect">
            <a:avLst/>
          </a:prstGeom>
          <a:noFill/>
          <a:ln>
            <a:noFill/>
          </a:ln>
        </p:spPr>
      </p:pic>
      <p:pic>
        <p:nvPicPr>
          <p:cNvPr id="1487" name="Google Shape;1487;p47" descr="image24.png"/>
          <p:cNvPicPr preferRelativeResize="0"/>
          <p:nvPr/>
        </p:nvPicPr>
        <p:blipFill rotWithShape="1">
          <a:blip r:embed="rId5">
            <a:alphaModFix/>
          </a:blip>
          <a:srcRect/>
          <a:stretch/>
        </p:blipFill>
        <p:spPr>
          <a:xfrm>
            <a:off x="20818476" y="3757855"/>
            <a:ext cx="1035051" cy="1035051"/>
          </a:xfrm>
          <a:prstGeom prst="rect">
            <a:avLst/>
          </a:prstGeom>
          <a:noFill/>
          <a:ln>
            <a:noFill/>
          </a:ln>
        </p:spPr>
      </p:pic>
      <p:pic>
        <p:nvPicPr>
          <p:cNvPr id="1488" name="Google Shape;1488;p47" descr="image26.png"/>
          <p:cNvPicPr preferRelativeResize="0"/>
          <p:nvPr/>
        </p:nvPicPr>
        <p:blipFill rotWithShape="1">
          <a:blip r:embed="rId6">
            <a:alphaModFix/>
          </a:blip>
          <a:srcRect/>
          <a:stretch/>
        </p:blipFill>
        <p:spPr>
          <a:xfrm>
            <a:off x="14648116" y="3732827"/>
            <a:ext cx="1203333" cy="1060079"/>
          </a:xfrm>
          <a:prstGeom prst="rect">
            <a:avLst/>
          </a:prstGeom>
          <a:noFill/>
          <a:ln>
            <a:noFill/>
          </a:ln>
        </p:spPr>
      </p:pic>
      <p:sp>
        <p:nvSpPr>
          <p:cNvPr id="1489" name="Google Shape;1489;p47"/>
          <p:cNvSpPr txBox="1"/>
          <p:nvPr/>
        </p:nvSpPr>
        <p:spPr>
          <a:xfrm>
            <a:off x="7156285" y="9700830"/>
            <a:ext cx="4461128" cy="817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How to do it? </a:t>
            </a:r>
            <a:endParaRPr sz="1400" b="0" i="0" u="none" strike="noStrike" cap="none">
              <a:solidFill>
                <a:srgbClr val="000000"/>
              </a:solidFill>
              <a:latin typeface="Arial"/>
              <a:ea typeface="Arial"/>
              <a:cs typeface="Arial"/>
              <a:sym typeface="Arial"/>
            </a:endParaRPr>
          </a:p>
        </p:txBody>
      </p:sp>
      <p:sp>
        <p:nvSpPr>
          <p:cNvPr id="1490" name="Google Shape;1490;p47"/>
          <p:cNvSpPr txBox="1"/>
          <p:nvPr/>
        </p:nvSpPr>
        <p:spPr>
          <a:xfrm>
            <a:off x="13252285"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Prototyping your Idea !</a:t>
            </a:r>
            <a:endParaRPr sz="1400" b="0" i="0" u="none" strike="noStrike" cap="none">
              <a:solidFill>
                <a:srgbClr val="000000"/>
              </a:solidFill>
              <a:latin typeface="Arial"/>
              <a:ea typeface="Arial"/>
              <a:cs typeface="Arial"/>
              <a:sym typeface="Arial"/>
            </a:endParaRPr>
          </a:p>
        </p:txBody>
      </p:sp>
      <p:sp>
        <p:nvSpPr>
          <p:cNvPr id="1491" name="Google Shape;1491;p47"/>
          <p:cNvSpPr txBox="1"/>
          <p:nvPr/>
        </p:nvSpPr>
        <p:spPr>
          <a:xfrm>
            <a:off x="19338503"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Conclusion of the Day </a:t>
            </a:r>
            <a:endParaRPr sz="1400" b="0" i="0" u="none" strike="noStrike" cap="none">
              <a:solidFill>
                <a:srgbClr val="000000"/>
              </a:solidFill>
              <a:latin typeface="Arial"/>
              <a:ea typeface="Arial"/>
              <a:cs typeface="Arial"/>
              <a:sym typeface="Arial"/>
            </a:endParaRPr>
          </a:p>
        </p:txBody>
      </p:sp>
      <p:sp>
        <p:nvSpPr>
          <p:cNvPr id="1492" name="Google Shape;1492;p47"/>
          <p:cNvSpPr txBox="1"/>
          <p:nvPr/>
        </p:nvSpPr>
        <p:spPr>
          <a:xfrm>
            <a:off x="128797" y="9700830"/>
            <a:ext cx="5874639"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Why prototyping matters? . </a:t>
            </a:r>
            <a:endParaRPr sz="1400" b="0" i="0" u="none" strike="noStrike" cap="none">
              <a:solidFill>
                <a:srgbClr val="000000"/>
              </a:solidFill>
              <a:latin typeface="Arial"/>
              <a:ea typeface="Arial"/>
              <a:cs typeface="Arial"/>
              <a:sym typeface="Arial"/>
            </a:endParaRPr>
          </a:p>
        </p:txBody>
      </p:sp>
      <p:pic>
        <p:nvPicPr>
          <p:cNvPr id="1493" name="Google Shape;1493;p47" descr="image28.png"/>
          <p:cNvPicPr preferRelativeResize="0"/>
          <p:nvPr/>
        </p:nvPicPr>
        <p:blipFill rotWithShape="1">
          <a:blip r:embed="rId7">
            <a:alphaModFix/>
          </a:blip>
          <a:srcRect/>
          <a:stretch/>
        </p:blipFill>
        <p:spPr>
          <a:xfrm>
            <a:off x="19313018" y="-7813"/>
            <a:ext cx="10119487" cy="42606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000"/>
                                  </p:stCondLst>
                                  <p:childTnLst>
                                    <p:set>
                                      <p:cBhvr>
                                        <p:cTn id="6" dur="1" fill="hold">
                                          <p:stCondLst>
                                            <p:cond delay="0"/>
                                          </p:stCondLst>
                                        </p:cTn>
                                        <p:tgtEl>
                                          <p:spTgt spid="1482"/>
                                        </p:tgtEl>
                                        <p:attrNameLst>
                                          <p:attrName>style.visibility</p:attrName>
                                        </p:attrNameLst>
                                      </p:cBhvr>
                                      <p:to>
                                        <p:strVal val="visible"/>
                                      </p:to>
                                    </p:set>
                                    <p:anim calcmode="lin" valueType="num">
                                      <p:cBhvr additive="base">
                                        <p:cTn id="7" dur="1000"/>
                                        <p:tgtEl>
                                          <p:spTgt spid="1482"/>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1750"/>
                                  </p:stCondLst>
                                  <p:childTnLst>
                                    <p:set>
                                      <p:cBhvr>
                                        <p:cTn id="10" dur="1" fill="hold">
                                          <p:stCondLst>
                                            <p:cond delay="0"/>
                                          </p:stCondLst>
                                        </p:cTn>
                                        <p:tgtEl>
                                          <p:spTgt spid="1483"/>
                                        </p:tgtEl>
                                        <p:attrNameLst>
                                          <p:attrName>style.visibility</p:attrName>
                                        </p:attrNameLst>
                                      </p:cBhvr>
                                      <p:to>
                                        <p:strVal val="visible"/>
                                      </p:to>
                                    </p:set>
                                    <p:animEffect transition="in" filter="fade">
                                      <p:cBhvr>
                                        <p:cTn id="11" dur="500"/>
                                        <p:tgtEl>
                                          <p:spTgt spid="1483"/>
                                        </p:tgtEl>
                                      </p:cBhvr>
                                    </p:animEffect>
                                  </p:childTnLst>
                                </p:cTn>
                              </p:par>
                            </p:childTnLst>
                          </p:cTn>
                        </p:par>
                        <p:par>
                          <p:cTn id="12" fill="hold">
                            <p:stCondLst>
                              <p:cond delay="1500"/>
                            </p:stCondLst>
                            <p:childTnLst>
                              <p:par>
                                <p:cTn id="13" presetID="10" presetClass="entr" presetSubtype="0" fill="hold" nodeType="afterEffect">
                                  <p:stCondLst>
                                    <p:cond delay="1500"/>
                                  </p:stCondLst>
                                  <p:childTnLst>
                                    <p:set>
                                      <p:cBhvr>
                                        <p:cTn id="14" dur="1" fill="hold">
                                          <p:stCondLst>
                                            <p:cond delay="0"/>
                                          </p:stCondLst>
                                        </p:cTn>
                                        <p:tgtEl>
                                          <p:spTgt spid="1484"/>
                                        </p:tgtEl>
                                        <p:attrNameLst>
                                          <p:attrName>style.visibility</p:attrName>
                                        </p:attrNameLst>
                                      </p:cBhvr>
                                      <p:to>
                                        <p:strVal val="visible"/>
                                      </p:to>
                                    </p:set>
                                    <p:animEffect transition="in" filter="fade">
                                      <p:cBhvr>
                                        <p:cTn id="15" dur="500"/>
                                        <p:tgtEl>
                                          <p:spTgt spid="1484"/>
                                        </p:tgtEl>
                                      </p:cBhvr>
                                    </p:animEffect>
                                  </p:childTnLst>
                                </p:cTn>
                              </p:par>
                            </p:childTnLst>
                          </p:cTn>
                        </p:par>
                        <p:par>
                          <p:cTn id="16" fill="hold">
                            <p:stCondLst>
                              <p:cond delay="2000"/>
                            </p:stCondLst>
                            <p:childTnLst>
                              <p:par>
                                <p:cTn id="17" presetID="10" presetClass="entr" presetSubtype="0" fill="hold" nodeType="afterEffect">
                                  <p:stCondLst>
                                    <p:cond delay="1500"/>
                                  </p:stCondLst>
                                  <p:childTnLst>
                                    <p:set>
                                      <p:cBhvr>
                                        <p:cTn id="18" dur="1" fill="hold">
                                          <p:stCondLst>
                                            <p:cond delay="0"/>
                                          </p:stCondLst>
                                        </p:cTn>
                                        <p:tgtEl>
                                          <p:spTgt spid="1479"/>
                                        </p:tgtEl>
                                        <p:attrNameLst>
                                          <p:attrName>style.visibility</p:attrName>
                                        </p:attrNameLst>
                                      </p:cBhvr>
                                      <p:to>
                                        <p:strVal val="visible"/>
                                      </p:to>
                                    </p:set>
                                    <p:animEffect transition="in" filter="fade">
                                      <p:cBhvr>
                                        <p:cTn id="19" dur="500"/>
                                        <p:tgtEl>
                                          <p:spTgt spid="1479"/>
                                        </p:tgtEl>
                                      </p:cBhvr>
                                    </p:animEffect>
                                  </p:childTnLst>
                                </p:cTn>
                              </p:par>
                            </p:childTnLst>
                          </p:cTn>
                        </p:par>
                        <p:par>
                          <p:cTn id="20" fill="hold">
                            <p:stCondLst>
                              <p:cond delay="2500"/>
                            </p:stCondLst>
                            <p:childTnLst>
                              <p:par>
                                <p:cTn id="21" presetID="10" presetClass="entr" presetSubtype="0" fill="hold" nodeType="afterEffect">
                                  <p:stCondLst>
                                    <p:cond delay="1500"/>
                                  </p:stCondLst>
                                  <p:childTnLst>
                                    <p:set>
                                      <p:cBhvr>
                                        <p:cTn id="22" dur="1" fill="hold">
                                          <p:stCondLst>
                                            <p:cond delay="0"/>
                                          </p:stCondLst>
                                        </p:cTn>
                                        <p:tgtEl>
                                          <p:spTgt spid="1480"/>
                                        </p:tgtEl>
                                        <p:attrNameLst>
                                          <p:attrName>style.visibility</p:attrName>
                                        </p:attrNameLst>
                                      </p:cBhvr>
                                      <p:to>
                                        <p:strVal val="visible"/>
                                      </p:to>
                                    </p:set>
                                    <p:animEffect transition="in" filter="fade">
                                      <p:cBhvr>
                                        <p:cTn id="23" dur="500"/>
                                        <p:tgtEl>
                                          <p:spTgt spid="1480"/>
                                        </p:tgtEl>
                                      </p:cBhvr>
                                    </p:animEffect>
                                  </p:childTnLst>
                                </p:cTn>
                              </p:par>
                            </p:childTnLst>
                          </p:cTn>
                        </p:par>
                        <p:par>
                          <p:cTn id="24" fill="hold">
                            <p:stCondLst>
                              <p:cond delay="3000"/>
                            </p:stCondLst>
                            <p:childTnLst>
                              <p:par>
                                <p:cTn id="25" presetID="10" presetClass="entr" presetSubtype="0" fill="hold" nodeType="afterEffect">
                                  <p:stCondLst>
                                    <p:cond delay="1500"/>
                                  </p:stCondLst>
                                  <p:childTnLst>
                                    <p:set>
                                      <p:cBhvr>
                                        <p:cTn id="26" dur="1" fill="hold">
                                          <p:stCondLst>
                                            <p:cond delay="0"/>
                                          </p:stCondLst>
                                        </p:cTn>
                                        <p:tgtEl>
                                          <p:spTgt spid="1481"/>
                                        </p:tgtEl>
                                        <p:attrNameLst>
                                          <p:attrName>style.visibility</p:attrName>
                                        </p:attrNameLst>
                                      </p:cBhvr>
                                      <p:to>
                                        <p:strVal val="visible"/>
                                      </p:to>
                                    </p:set>
                                    <p:animEffect transition="in" filter="fade">
                                      <p:cBhvr>
                                        <p:cTn id="27" dur="500"/>
                                        <p:tgtEl>
                                          <p:spTgt spid="1481"/>
                                        </p:tgtEl>
                                      </p:cBhvr>
                                    </p:animEffect>
                                  </p:childTnLst>
                                </p:cTn>
                              </p:par>
                            </p:childTnLst>
                          </p:cTn>
                        </p:par>
                        <p:par>
                          <p:cTn id="28" fill="hold">
                            <p:stCondLst>
                              <p:cond delay="3500"/>
                            </p:stCondLst>
                            <p:childTnLst>
                              <p:par>
                                <p:cTn id="29" presetID="10" presetClass="entr" presetSubtype="0" fill="hold" nodeType="afterEffect">
                                  <p:stCondLst>
                                    <p:cond delay="2000"/>
                                  </p:stCondLst>
                                  <p:childTnLst>
                                    <p:set>
                                      <p:cBhvr>
                                        <p:cTn id="30" dur="1" fill="hold">
                                          <p:stCondLst>
                                            <p:cond delay="0"/>
                                          </p:stCondLst>
                                        </p:cTn>
                                        <p:tgtEl>
                                          <p:spTgt spid="1485"/>
                                        </p:tgtEl>
                                        <p:attrNameLst>
                                          <p:attrName>style.visibility</p:attrName>
                                        </p:attrNameLst>
                                      </p:cBhvr>
                                      <p:to>
                                        <p:strVal val="visible"/>
                                      </p:to>
                                    </p:set>
                                    <p:animEffect transition="in" filter="fade">
                                      <p:cBhvr>
                                        <p:cTn id="31" dur="500"/>
                                        <p:tgtEl>
                                          <p:spTgt spid="1485"/>
                                        </p:tgtEl>
                                      </p:cBhvr>
                                    </p:animEffect>
                                  </p:childTnLst>
                                </p:cTn>
                              </p:par>
                            </p:childTnLst>
                          </p:cTn>
                        </p:par>
                        <p:par>
                          <p:cTn id="32" fill="hold">
                            <p:stCondLst>
                              <p:cond delay="4000"/>
                            </p:stCondLst>
                            <p:childTnLst>
                              <p:par>
                                <p:cTn id="33" presetID="10" presetClass="entr" presetSubtype="0" fill="hold" nodeType="afterEffect">
                                  <p:stCondLst>
                                    <p:cond delay="2000"/>
                                  </p:stCondLst>
                                  <p:childTnLst>
                                    <p:set>
                                      <p:cBhvr>
                                        <p:cTn id="34" dur="1" fill="hold">
                                          <p:stCondLst>
                                            <p:cond delay="0"/>
                                          </p:stCondLst>
                                        </p:cTn>
                                        <p:tgtEl>
                                          <p:spTgt spid="1486"/>
                                        </p:tgtEl>
                                        <p:attrNameLst>
                                          <p:attrName>style.visibility</p:attrName>
                                        </p:attrNameLst>
                                      </p:cBhvr>
                                      <p:to>
                                        <p:strVal val="visible"/>
                                      </p:to>
                                    </p:set>
                                    <p:animEffect transition="in" filter="fade">
                                      <p:cBhvr>
                                        <p:cTn id="35" dur="500"/>
                                        <p:tgtEl>
                                          <p:spTgt spid="1486"/>
                                        </p:tgtEl>
                                      </p:cBhvr>
                                    </p:animEffect>
                                  </p:childTnLst>
                                </p:cTn>
                              </p:par>
                            </p:childTnLst>
                          </p:cTn>
                        </p:par>
                        <p:par>
                          <p:cTn id="36" fill="hold">
                            <p:stCondLst>
                              <p:cond delay="4500"/>
                            </p:stCondLst>
                            <p:childTnLst>
                              <p:par>
                                <p:cTn id="37" presetID="10" presetClass="entr" presetSubtype="0" fill="hold" nodeType="afterEffect">
                                  <p:stCondLst>
                                    <p:cond delay="2000"/>
                                  </p:stCondLst>
                                  <p:childTnLst>
                                    <p:set>
                                      <p:cBhvr>
                                        <p:cTn id="38" dur="1" fill="hold">
                                          <p:stCondLst>
                                            <p:cond delay="0"/>
                                          </p:stCondLst>
                                        </p:cTn>
                                        <p:tgtEl>
                                          <p:spTgt spid="1488"/>
                                        </p:tgtEl>
                                        <p:attrNameLst>
                                          <p:attrName>style.visibility</p:attrName>
                                        </p:attrNameLst>
                                      </p:cBhvr>
                                      <p:to>
                                        <p:strVal val="visible"/>
                                      </p:to>
                                    </p:set>
                                    <p:animEffect transition="in" filter="fade">
                                      <p:cBhvr>
                                        <p:cTn id="39" dur="500"/>
                                        <p:tgtEl>
                                          <p:spTgt spid="1488"/>
                                        </p:tgtEl>
                                      </p:cBhvr>
                                    </p:animEffect>
                                  </p:childTnLst>
                                </p:cTn>
                              </p:par>
                            </p:childTnLst>
                          </p:cTn>
                        </p:par>
                        <p:par>
                          <p:cTn id="40" fill="hold">
                            <p:stCondLst>
                              <p:cond delay="5000"/>
                            </p:stCondLst>
                            <p:childTnLst>
                              <p:par>
                                <p:cTn id="41" presetID="10" presetClass="entr" presetSubtype="0" fill="hold" nodeType="afterEffect">
                                  <p:stCondLst>
                                    <p:cond delay="2000"/>
                                  </p:stCondLst>
                                  <p:childTnLst>
                                    <p:set>
                                      <p:cBhvr>
                                        <p:cTn id="42" dur="1" fill="hold">
                                          <p:stCondLst>
                                            <p:cond delay="0"/>
                                          </p:stCondLst>
                                        </p:cTn>
                                        <p:tgtEl>
                                          <p:spTgt spid="1487"/>
                                        </p:tgtEl>
                                        <p:attrNameLst>
                                          <p:attrName>style.visibility</p:attrName>
                                        </p:attrNameLst>
                                      </p:cBhvr>
                                      <p:to>
                                        <p:strVal val="visible"/>
                                      </p:to>
                                    </p:set>
                                    <p:animEffect transition="in" filter="fade">
                                      <p:cBhvr>
                                        <p:cTn id="43" dur="500"/>
                                        <p:tgtEl>
                                          <p:spTgt spid="1487"/>
                                        </p:tgtEl>
                                      </p:cBhvr>
                                    </p:animEffect>
                                  </p:childTnLst>
                                </p:cTn>
                              </p:par>
                            </p:childTnLst>
                          </p:cTn>
                        </p:par>
                        <p:par>
                          <p:cTn id="44" fill="hold">
                            <p:stCondLst>
                              <p:cond delay="5500"/>
                            </p:stCondLst>
                            <p:childTnLst>
                              <p:par>
                                <p:cTn id="45" presetID="10" presetClass="entr" presetSubtype="0" fill="hold" nodeType="afterEffect">
                                  <p:stCondLst>
                                    <p:cond delay="1600"/>
                                  </p:stCondLst>
                                  <p:childTnLst>
                                    <p:set>
                                      <p:cBhvr>
                                        <p:cTn id="46" dur="1" fill="hold">
                                          <p:stCondLst>
                                            <p:cond delay="0"/>
                                          </p:stCondLst>
                                        </p:cTn>
                                        <p:tgtEl>
                                          <p:spTgt spid="1492"/>
                                        </p:tgtEl>
                                        <p:attrNameLst>
                                          <p:attrName>style.visibility</p:attrName>
                                        </p:attrNameLst>
                                      </p:cBhvr>
                                      <p:to>
                                        <p:strVal val="visible"/>
                                      </p:to>
                                    </p:set>
                                    <p:animEffect transition="in" filter="fade">
                                      <p:cBhvr>
                                        <p:cTn id="47" dur="500"/>
                                        <p:tgtEl>
                                          <p:spTgt spid="1492"/>
                                        </p:tgtEl>
                                      </p:cBhvr>
                                    </p:animEffect>
                                  </p:childTnLst>
                                </p:cTn>
                              </p:par>
                            </p:childTnLst>
                          </p:cTn>
                        </p:par>
                        <p:par>
                          <p:cTn id="48" fill="hold">
                            <p:stCondLst>
                              <p:cond delay="6000"/>
                            </p:stCondLst>
                            <p:childTnLst>
                              <p:par>
                                <p:cTn id="49" presetID="10" presetClass="entr" presetSubtype="0" fill="hold" nodeType="afterEffect">
                                  <p:stCondLst>
                                    <p:cond delay="1600"/>
                                  </p:stCondLst>
                                  <p:childTnLst>
                                    <p:set>
                                      <p:cBhvr>
                                        <p:cTn id="50" dur="1" fill="hold">
                                          <p:stCondLst>
                                            <p:cond delay="0"/>
                                          </p:stCondLst>
                                        </p:cTn>
                                        <p:tgtEl>
                                          <p:spTgt spid="1489"/>
                                        </p:tgtEl>
                                        <p:attrNameLst>
                                          <p:attrName>style.visibility</p:attrName>
                                        </p:attrNameLst>
                                      </p:cBhvr>
                                      <p:to>
                                        <p:strVal val="visible"/>
                                      </p:to>
                                    </p:set>
                                    <p:animEffect transition="in" filter="fade">
                                      <p:cBhvr>
                                        <p:cTn id="51" dur="500"/>
                                        <p:tgtEl>
                                          <p:spTgt spid="1489"/>
                                        </p:tgtEl>
                                      </p:cBhvr>
                                    </p:animEffect>
                                  </p:childTnLst>
                                </p:cTn>
                              </p:par>
                            </p:childTnLst>
                          </p:cTn>
                        </p:par>
                        <p:par>
                          <p:cTn id="52" fill="hold">
                            <p:stCondLst>
                              <p:cond delay="6500"/>
                            </p:stCondLst>
                            <p:childTnLst>
                              <p:par>
                                <p:cTn id="53" presetID="10" presetClass="entr" presetSubtype="0" fill="hold" nodeType="afterEffect">
                                  <p:stCondLst>
                                    <p:cond delay="1600"/>
                                  </p:stCondLst>
                                  <p:childTnLst>
                                    <p:set>
                                      <p:cBhvr>
                                        <p:cTn id="54" dur="1" fill="hold">
                                          <p:stCondLst>
                                            <p:cond delay="0"/>
                                          </p:stCondLst>
                                        </p:cTn>
                                        <p:tgtEl>
                                          <p:spTgt spid="1490"/>
                                        </p:tgtEl>
                                        <p:attrNameLst>
                                          <p:attrName>style.visibility</p:attrName>
                                        </p:attrNameLst>
                                      </p:cBhvr>
                                      <p:to>
                                        <p:strVal val="visible"/>
                                      </p:to>
                                    </p:set>
                                    <p:animEffect transition="in" filter="fade">
                                      <p:cBhvr>
                                        <p:cTn id="55" dur="500"/>
                                        <p:tgtEl>
                                          <p:spTgt spid="1490"/>
                                        </p:tgtEl>
                                      </p:cBhvr>
                                    </p:animEffect>
                                  </p:childTnLst>
                                </p:cTn>
                              </p:par>
                            </p:childTnLst>
                          </p:cTn>
                        </p:par>
                        <p:par>
                          <p:cTn id="56" fill="hold">
                            <p:stCondLst>
                              <p:cond delay="7000"/>
                            </p:stCondLst>
                            <p:childTnLst>
                              <p:par>
                                <p:cTn id="57" presetID="10" presetClass="entr" presetSubtype="0" fill="hold" nodeType="afterEffect">
                                  <p:stCondLst>
                                    <p:cond delay="1600"/>
                                  </p:stCondLst>
                                  <p:childTnLst>
                                    <p:set>
                                      <p:cBhvr>
                                        <p:cTn id="58" dur="1" fill="hold">
                                          <p:stCondLst>
                                            <p:cond delay="0"/>
                                          </p:stCondLst>
                                        </p:cTn>
                                        <p:tgtEl>
                                          <p:spTgt spid="1491"/>
                                        </p:tgtEl>
                                        <p:attrNameLst>
                                          <p:attrName>style.visibility</p:attrName>
                                        </p:attrNameLst>
                                      </p:cBhvr>
                                      <p:to>
                                        <p:strVal val="visible"/>
                                      </p:to>
                                    </p:set>
                                    <p:animEffect transition="in" filter="fade">
                                      <p:cBhvr>
                                        <p:cTn id="59" dur="500"/>
                                        <p:tgtEl>
                                          <p:spTgt spid="1491"/>
                                        </p:tgtEl>
                                      </p:cBhvr>
                                    </p:animEffect>
                                  </p:childTnLst>
                                </p:cTn>
                              </p:par>
                            </p:childTnLst>
                          </p:cTn>
                        </p:par>
                        <p:par>
                          <p:cTn id="60" fill="hold">
                            <p:stCondLst>
                              <p:cond delay="7500"/>
                            </p:stCondLst>
                            <p:childTnLst>
                              <p:par>
                                <p:cTn id="61" presetID="2" presetClass="entr" presetSubtype="1" fill="hold" nodeType="afterEffect">
                                  <p:stCondLst>
                                    <p:cond delay="1500"/>
                                  </p:stCondLst>
                                  <p:childTnLst>
                                    <p:set>
                                      <p:cBhvr>
                                        <p:cTn id="62" dur="1" fill="hold">
                                          <p:stCondLst>
                                            <p:cond delay="0"/>
                                          </p:stCondLst>
                                        </p:cTn>
                                        <p:tgtEl>
                                          <p:spTgt spid="1493"/>
                                        </p:tgtEl>
                                        <p:attrNameLst>
                                          <p:attrName>style.visibility</p:attrName>
                                        </p:attrNameLst>
                                      </p:cBhvr>
                                      <p:to>
                                        <p:strVal val="visible"/>
                                      </p:to>
                                    </p:set>
                                    <p:anim calcmode="lin" valueType="num">
                                      <p:cBhvr additive="base">
                                        <p:cTn id="63" dur="1000"/>
                                        <p:tgtEl>
                                          <p:spTgt spid="14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497"/>
        <p:cNvGrpSpPr/>
        <p:nvPr/>
      </p:nvGrpSpPr>
      <p:grpSpPr>
        <a:xfrm>
          <a:off x="0" y="0"/>
          <a:ext cx="0" cy="0"/>
          <a:chOff x="0" y="0"/>
          <a:chExt cx="0" cy="0"/>
        </a:xfrm>
      </p:grpSpPr>
      <p:pic>
        <p:nvPicPr>
          <p:cNvPr id="1498" name="Google Shape;1498;p48" descr="Complementary dynamics and technologies.png"/>
          <p:cNvPicPr preferRelativeResize="0"/>
          <p:nvPr/>
        </p:nvPicPr>
        <p:blipFill rotWithShape="1">
          <a:blip r:embed="rId3">
            <a:alphaModFix/>
          </a:blip>
          <a:srcRect b="994"/>
          <a:stretch/>
        </p:blipFill>
        <p:spPr>
          <a:xfrm>
            <a:off x="12215731" y="2580916"/>
            <a:ext cx="11433291" cy="8554039"/>
          </a:xfrm>
          <a:prstGeom prst="rect">
            <a:avLst/>
          </a:prstGeom>
          <a:noFill/>
          <a:ln>
            <a:noFill/>
          </a:ln>
        </p:spPr>
      </p:pic>
      <p:sp>
        <p:nvSpPr>
          <p:cNvPr id="1499" name="Google Shape;1499;p48"/>
          <p:cNvSpPr txBox="1">
            <a:spLocks noGrp="1"/>
          </p:cNvSpPr>
          <p:nvPr>
            <p:ph type="body" idx="1"/>
          </p:nvPr>
        </p:nvSpPr>
        <p:spPr>
          <a:xfrm>
            <a:off x="528701" y="3994150"/>
            <a:ext cx="11282609" cy="5727700"/>
          </a:xfrm>
          <a:prstGeom prst="rect">
            <a:avLst/>
          </a:prstGeom>
          <a:noFill/>
          <a:ln>
            <a:noFill/>
          </a:ln>
        </p:spPr>
        <p:txBody>
          <a:bodyPr spcFirstLastPara="1" wrap="square" lIns="50800" tIns="50800" rIns="50800" bIns="50800" anchor="t" anchorCtr="0">
            <a:normAutofit/>
          </a:bodyPr>
          <a:lstStyle/>
          <a:p>
            <a:pPr marL="360000" lvl="0" indent="-360000" algn="l" rtl="0">
              <a:lnSpc>
                <a:spcPct val="100000"/>
              </a:lnSpc>
              <a:spcBef>
                <a:spcPts val="0"/>
              </a:spcBef>
              <a:spcAft>
                <a:spcPts val="0"/>
              </a:spcAft>
              <a:buClr>
                <a:srgbClr val="60267F"/>
              </a:buClr>
              <a:buSzPts val="5000"/>
              <a:buFont typeface="EB Garamond"/>
              <a:buChar char="•"/>
            </a:pPr>
            <a:r>
              <a:rPr lang="fr-FR" sz="5000">
                <a:latin typeface="EB Garamond"/>
                <a:ea typeface="EB Garamond"/>
                <a:cs typeface="EB Garamond"/>
                <a:sym typeface="EB Garamond"/>
              </a:rPr>
              <a:t>Complementary dynamics and technologies</a:t>
            </a:r>
            <a:endParaRPr/>
          </a:p>
          <a:p>
            <a:pPr marL="360000" lvl="0" indent="-360000" algn="l" rtl="0">
              <a:lnSpc>
                <a:spcPct val="100000"/>
              </a:lnSpc>
              <a:spcBef>
                <a:spcPts val="5900"/>
              </a:spcBef>
              <a:spcAft>
                <a:spcPts val="0"/>
              </a:spcAft>
              <a:buClr>
                <a:srgbClr val="60267F"/>
              </a:buClr>
              <a:buSzPts val="5000"/>
              <a:buFont typeface="EB Garamond"/>
              <a:buChar char="•"/>
            </a:pPr>
            <a:r>
              <a:rPr lang="fr-FR" sz="5000">
                <a:latin typeface="EB Garamond"/>
                <a:ea typeface="EB Garamond"/>
                <a:cs typeface="EB Garamond"/>
                <a:sym typeface="EB Garamond"/>
              </a:rPr>
              <a:t>Accelerate demostratror’s deployment for</a:t>
            </a:r>
            <a:endParaRPr/>
          </a:p>
          <a:p>
            <a:pPr marL="1931458" lvl="2" indent="-661458" algn="l" rtl="0">
              <a:lnSpc>
                <a:spcPct val="100000"/>
              </a:lnSpc>
              <a:spcBef>
                <a:spcPts val="1000"/>
              </a:spcBef>
              <a:spcAft>
                <a:spcPts val="0"/>
              </a:spcAft>
              <a:buClr>
                <a:srgbClr val="000000"/>
              </a:buClr>
              <a:buSzPts val="2500"/>
              <a:buFont typeface="EB Garamond"/>
              <a:buChar char="•"/>
            </a:pPr>
            <a:r>
              <a:rPr lang="fr-FR" sz="5000">
                <a:latin typeface="EB Garamond"/>
                <a:ea typeface="EB Garamond"/>
                <a:cs typeface="EB Garamond"/>
                <a:sym typeface="EB Garamond"/>
              </a:rPr>
              <a:t>Companies</a:t>
            </a:r>
            <a:endParaRPr/>
          </a:p>
          <a:p>
            <a:pPr marL="1931458" lvl="2" indent="-661458" algn="l" rtl="0">
              <a:lnSpc>
                <a:spcPct val="100000"/>
              </a:lnSpc>
              <a:spcBef>
                <a:spcPts val="1000"/>
              </a:spcBef>
              <a:spcAft>
                <a:spcPts val="0"/>
              </a:spcAft>
              <a:buClr>
                <a:srgbClr val="000000"/>
              </a:buClr>
              <a:buSzPts val="2500"/>
              <a:buFont typeface="EB Garamond"/>
              <a:buChar char="•"/>
            </a:pPr>
            <a:r>
              <a:rPr lang="fr-FR" sz="5000">
                <a:latin typeface="EB Garamond"/>
                <a:ea typeface="EB Garamond"/>
                <a:cs typeface="EB Garamond"/>
                <a:sym typeface="EB Garamond"/>
              </a:rPr>
              <a:t>Sectors</a:t>
            </a:r>
            <a:endParaRPr/>
          </a:p>
          <a:p>
            <a:pPr marL="1931458" lvl="2" indent="-661458" algn="l" rtl="0">
              <a:lnSpc>
                <a:spcPct val="100000"/>
              </a:lnSpc>
              <a:spcBef>
                <a:spcPts val="1000"/>
              </a:spcBef>
              <a:spcAft>
                <a:spcPts val="0"/>
              </a:spcAft>
              <a:buClr>
                <a:srgbClr val="000000"/>
              </a:buClr>
              <a:buSzPts val="2500"/>
              <a:buFont typeface="EB Garamond"/>
              <a:buChar char="•"/>
            </a:pPr>
            <a:r>
              <a:rPr lang="fr-FR" sz="5000">
                <a:latin typeface="EB Garamond"/>
                <a:ea typeface="EB Garamond"/>
                <a:cs typeface="EB Garamond"/>
                <a:sym typeface="EB Garamond"/>
              </a:rPr>
              <a:t>Cities and territories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49"/>
          <p:cNvSpPr/>
          <p:nvPr/>
        </p:nvSpPr>
        <p:spPr>
          <a:xfrm>
            <a:off x="12700" y="0"/>
            <a:ext cx="24377650" cy="13716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pic>
        <p:nvPicPr>
          <p:cNvPr id="1505" name="Google Shape;1505;p49" descr="image.png"/>
          <p:cNvPicPr preferRelativeResize="0"/>
          <p:nvPr/>
        </p:nvPicPr>
        <p:blipFill rotWithShape="1">
          <a:blip r:embed="rId3">
            <a:alphaModFix/>
          </a:blip>
          <a:srcRect b="41798"/>
          <a:stretch/>
        </p:blipFill>
        <p:spPr>
          <a:xfrm>
            <a:off x="12700" y="0"/>
            <a:ext cx="24377650" cy="7981951"/>
          </a:xfrm>
          <a:prstGeom prst="rect">
            <a:avLst/>
          </a:prstGeom>
          <a:noFill/>
          <a:ln>
            <a:noFill/>
          </a:ln>
        </p:spPr>
      </p:pic>
      <p:sp>
        <p:nvSpPr>
          <p:cNvPr id="1506" name="Google Shape;1506;p49"/>
          <p:cNvSpPr txBox="1"/>
          <p:nvPr/>
        </p:nvSpPr>
        <p:spPr>
          <a:xfrm>
            <a:off x="542925" y="8793797"/>
            <a:ext cx="6699250" cy="93218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Prototyping matters!!</a:t>
            </a:r>
            <a:endParaRPr sz="1400" b="0" i="0" u="none" strike="noStrike" cap="none">
              <a:solidFill>
                <a:srgbClr val="000000"/>
              </a:solidFill>
              <a:latin typeface="Arial"/>
              <a:ea typeface="Arial"/>
              <a:cs typeface="Arial"/>
              <a:sym typeface="Arial"/>
            </a:endParaRPr>
          </a:p>
        </p:txBody>
      </p:sp>
      <p:sp>
        <p:nvSpPr>
          <p:cNvPr id="1507" name="Google Shape;1507;p49"/>
          <p:cNvSpPr/>
          <p:nvPr/>
        </p:nvSpPr>
        <p:spPr>
          <a:xfrm>
            <a:off x="12700" y="5483225"/>
            <a:ext cx="11988800" cy="1917700"/>
          </a:xfrm>
          <a:prstGeom prst="rect">
            <a:avLst/>
          </a:prstGeom>
          <a:solidFill>
            <a:srgbClr val="62228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508" name="Google Shape;1508;p49"/>
          <p:cNvSpPr txBox="1"/>
          <p:nvPr/>
        </p:nvSpPr>
        <p:spPr>
          <a:xfrm>
            <a:off x="368300" y="5775325"/>
            <a:ext cx="11045825" cy="157988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1000"/>
              <a:buFont typeface="Avenir"/>
              <a:buNone/>
            </a:pPr>
            <a:r>
              <a:rPr lang="fr-FR" sz="11000" b="0" i="0" u="none" strike="noStrike" cap="none">
                <a:solidFill>
                  <a:srgbClr val="FFFFFF"/>
                </a:solidFill>
                <a:latin typeface="Avenir"/>
                <a:ea typeface="Avenir"/>
                <a:cs typeface="Avenir"/>
                <a:sym typeface="Avenir"/>
              </a:rPr>
              <a:t>Conclusions</a:t>
            </a:r>
            <a:endParaRPr sz="1400" b="0" i="0" u="none" strike="noStrike" cap="none">
              <a:solidFill>
                <a:srgbClr val="000000"/>
              </a:solidFill>
              <a:latin typeface="Arial"/>
              <a:ea typeface="Arial"/>
              <a:cs typeface="Arial"/>
              <a:sym typeface="Arial"/>
            </a:endParaRPr>
          </a:p>
        </p:txBody>
      </p:sp>
      <p:sp>
        <p:nvSpPr>
          <p:cNvPr id="1509" name="Google Shape;1509;p49"/>
          <p:cNvSpPr txBox="1"/>
          <p:nvPr/>
        </p:nvSpPr>
        <p:spPr>
          <a:xfrm>
            <a:off x="7642225" y="7894637"/>
            <a:ext cx="7327900" cy="273050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The more IDO (Intermediary design object), the better the final product</a:t>
            </a:r>
            <a:endParaRPr sz="1400" b="0" i="0" u="none" strike="noStrike" cap="none">
              <a:solidFill>
                <a:srgbClr val="000000"/>
              </a:solidFill>
              <a:latin typeface="Arial"/>
              <a:ea typeface="Arial"/>
              <a:cs typeface="Arial"/>
              <a:sym typeface="Arial"/>
            </a:endParaRPr>
          </a:p>
        </p:txBody>
      </p:sp>
      <p:sp>
        <p:nvSpPr>
          <p:cNvPr id="1510" name="Google Shape;1510;p49"/>
          <p:cNvSpPr txBox="1"/>
          <p:nvPr/>
        </p:nvSpPr>
        <p:spPr>
          <a:xfrm>
            <a:off x="15468600" y="8194357"/>
            <a:ext cx="8670925" cy="213106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Different IDO’s: Conceptual, Form Functional.</a:t>
            </a:r>
            <a:endParaRPr sz="1400" b="0" i="0" u="none" strike="noStrike" cap="none">
              <a:solidFill>
                <a:srgbClr val="000000"/>
              </a:solidFill>
              <a:latin typeface="Arial"/>
              <a:ea typeface="Arial"/>
              <a:cs typeface="Arial"/>
              <a:sym typeface="Arial"/>
            </a:endParaRPr>
          </a:p>
        </p:txBody>
      </p:sp>
      <p:cxnSp>
        <p:nvCxnSpPr>
          <p:cNvPr id="1511" name="Google Shape;1511;p49"/>
          <p:cNvCxnSpPr/>
          <p:nvPr/>
        </p:nvCxnSpPr>
        <p:spPr>
          <a:xfrm>
            <a:off x="7242175" y="8242300"/>
            <a:ext cx="0" cy="2035175"/>
          </a:xfrm>
          <a:prstGeom prst="straightConnector1">
            <a:avLst/>
          </a:prstGeom>
          <a:noFill/>
          <a:ln w="12700" cap="flat" cmpd="sng">
            <a:solidFill>
              <a:srgbClr val="7F7F7F"/>
            </a:solidFill>
            <a:prstDash val="solid"/>
            <a:round/>
            <a:headEnd type="none" w="sm" len="sm"/>
            <a:tailEnd type="none" w="sm" len="sm"/>
          </a:ln>
        </p:spPr>
      </p:cxnSp>
      <p:cxnSp>
        <p:nvCxnSpPr>
          <p:cNvPr id="1512" name="Google Shape;1512;p49"/>
          <p:cNvCxnSpPr/>
          <p:nvPr/>
        </p:nvCxnSpPr>
        <p:spPr>
          <a:xfrm>
            <a:off x="15135225" y="8242300"/>
            <a:ext cx="0" cy="2035175"/>
          </a:xfrm>
          <a:prstGeom prst="straightConnector1">
            <a:avLst/>
          </a:prstGeom>
          <a:noFill/>
          <a:ln w="12700" cap="flat" cmpd="sng">
            <a:solidFill>
              <a:srgbClr val="7F7F7F"/>
            </a:solidFill>
            <a:prstDash val="solid"/>
            <a:round/>
            <a:headEnd type="none" w="sm" len="sm"/>
            <a:tailEnd type="none" w="sm" len="sm"/>
          </a:ln>
        </p:spPr>
      </p:cxnSp>
      <p:sp>
        <p:nvSpPr>
          <p:cNvPr id="1513" name="Google Shape;1513;p49"/>
          <p:cNvSpPr txBox="1"/>
          <p:nvPr/>
        </p:nvSpPr>
        <p:spPr>
          <a:xfrm>
            <a:off x="542925" y="10931207"/>
            <a:ext cx="6699250" cy="213106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Real or Virtual prototype gives a common language.</a:t>
            </a:r>
            <a:endParaRPr sz="1400" b="0" i="0" u="none" strike="noStrike" cap="none">
              <a:solidFill>
                <a:srgbClr val="000000"/>
              </a:solidFill>
              <a:latin typeface="Arial"/>
              <a:ea typeface="Arial"/>
              <a:cs typeface="Arial"/>
              <a:sym typeface="Arial"/>
            </a:endParaRPr>
          </a:p>
        </p:txBody>
      </p:sp>
      <p:sp>
        <p:nvSpPr>
          <p:cNvPr id="1514" name="Google Shape;1514;p49"/>
          <p:cNvSpPr txBox="1"/>
          <p:nvPr/>
        </p:nvSpPr>
        <p:spPr>
          <a:xfrm>
            <a:off x="7642225" y="10631487"/>
            <a:ext cx="7327900" cy="273050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IDO are evolutionary. Each IDO enables to find new questions in the design process.</a:t>
            </a:r>
            <a:endParaRPr sz="1400" b="0" i="0" u="none" strike="noStrike" cap="none">
              <a:solidFill>
                <a:srgbClr val="000000"/>
              </a:solidFill>
              <a:latin typeface="Arial"/>
              <a:ea typeface="Arial"/>
              <a:cs typeface="Arial"/>
              <a:sym typeface="Arial"/>
            </a:endParaRPr>
          </a:p>
        </p:txBody>
      </p:sp>
      <p:sp>
        <p:nvSpPr>
          <p:cNvPr id="1515" name="Google Shape;1515;p49"/>
          <p:cNvSpPr txBox="1"/>
          <p:nvPr/>
        </p:nvSpPr>
        <p:spPr>
          <a:xfrm>
            <a:off x="15468600" y="10931207"/>
            <a:ext cx="8670925" cy="213106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Open Source technology are a great support to start an IDO.</a:t>
            </a:r>
            <a:endParaRPr sz="1400" b="0" i="0" u="none" strike="noStrike" cap="none">
              <a:solidFill>
                <a:srgbClr val="000000"/>
              </a:solidFill>
              <a:latin typeface="Arial"/>
              <a:ea typeface="Arial"/>
              <a:cs typeface="Arial"/>
              <a:sym typeface="Arial"/>
            </a:endParaRPr>
          </a:p>
        </p:txBody>
      </p:sp>
      <p:cxnSp>
        <p:nvCxnSpPr>
          <p:cNvPr id="1516" name="Google Shape;1516;p49"/>
          <p:cNvCxnSpPr/>
          <p:nvPr/>
        </p:nvCxnSpPr>
        <p:spPr>
          <a:xfrm>
            <a:off x="7242175" y="10979150"/>
            <a:ext cx="0" cy="2035175"/>
          </a:xfrm>
          <a:prstGeom prst="straightConnector1">
            <a:avLst/>
          </a:prstGeom>
          <a:noFill/>
          <a:ln w="12700" cap="flat" cmpd="sng">
            <a:solidFill>
              <a:srgbClr val="7F7F7F"/>
            </a:solidFill>
            <a:prstDash val="solid"/>
            <a:round/>
            <a:headEnd type="none" w="sm" len="sm"/>
            <a:tailEnd type="none" w="sm" len="sm"/>
          </a:ln>
        </p:spPr>
      </p:cxnSp>
      <p:cxnSp>
        <p:nvCxnSpPr>
          <p:cNvPr id="1517" name="Google Shape;1517;p49"/>
          <p:cNvCxnSpPr/>
          <p:nvPr/>
        </p:nvCxnSpPr>
        <p:spPr>
          <a:xfrm>
            <a:off x="15135225" y="10979150"/>
            <a:ext cx="0" cy="2035175"/>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505"/>
                                        </p:tgtEl>
                                        <p:attrNameLst>
                                          <p:attrName>style.visibility</p:attrName>
                                        </p:attrNameLst>
                                      </p:cBhvr>
                                      <p:to>
                                        <p:strVal val="visible"/>
                                      </p:to>
                                    </p:set>
                                    <p:anim calcmode="lin" valueType="num">
                                      <p:cBhvr additive="base">
                                        <p:cTn id="7" dur="500"/>
                                        <p:tgtEl>
                                          <p:spTgt spid="1505"/>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07"/>
                                        </p:tgtEl>
                                        <p:attrNameLst>
                                          <p:attrName>style.visibility</p:attrName>
                                        </p:attrNameLst>
                                      </p:cBhvr>
                                      <p:to>
                                        <p:strVal val="visible"/>
                                      </p:to>
                                    </p:set>
                                    <p:animEffect transition="in" filter="fade">
                                      <p:cBhvr>
                                        <p:cTn id="11" dur="500"/>
                                        <p:tgtEl>
                                          <p:spTgt spid="1507"/>
                                        </p:tgtEl>
                                      </p:cBhvr>
                                    </p:animEffect>
                                  </p:childTnLst>
                                </p:cTn>
                              </p:par>
                            </p:childTnLst>
                          </p:cTn>
                        </p:par>
                        <p:par>
                          <p:cTn id="12" fill="hold">
                            <p:stCondLst>
                              <p:cond delay="1000"/>
                            </p:stCondLst>
                            <p:childTnLst>
                              <p:par>
                                <p:cTn id="13" presetID="10" presetClass="entr" presetSubtype="0" fill="hold" nodeType="afterEffect">
                                  <p:stCondLst>
                                    <p:cond delay="350"/>
                                  </p:stCondLst>
                                  <p:childTnLst>
                                    <p:set>
                                      <p:cBhvr>
                                        <p:cTn id="14" dur="1" fill="hold">
                                          <p:stCondLst>
                                            <p:cond delay="0"/>
                                          </p:stCondLst>
                                        </p:cTn>
                                        <p:tgtEl>
                                          <p:spTgt spid="1508"/>
                                        </p:tgtEl>
                                        <p:attrNameLst>
                                          <p:attrName>style.visibility</p:attrName>
                                        </p:attrNameLst>
                                      </p:cBhvr>
                                      <p:to>
                                        <p:strVal val="visible"/>
                                      </p:to>
                                    </p:set>
                                    <p:animEffect transition="in" filter="fade">
                                      <p:cBhvr>
                                        <p:cTn id="15" dur="500"/>
                                        <p:tgtEl>
                                          <p:spTgt spid="15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06"/>
                                        </p:tgtEl>
                                        <p:attrNameLst>
                                          <p:attrName>style.visibility</p:attrName>
                                        </p:attrNameLst>
                                      </p:cBhvr>
                                      <p:to>
                                        <p:strVal val="visible"/>
                                      </p:to>
                                    </p:set>
                                    <p:animEffect transition="in" filter="fade">
                                      <p:cBhvr>
                                        <p:cTn id="19" dur="500"/>
                                        <p:tgtEl>
                                          <p:spTgt spid="150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09"/>
                                        </p:tgtEl>
                                        <p:attrNameLst>
                                          <p:attrName>style.visibility</p:attrName>
                                        </p:attrNameLst>
                                      </p:cBhvr>
                                      <p:to>
                                        <p:strVal val="visible"/>
                                      </p:to>
                                    </p:set>
                                    <p:animEffect transition="in" filter="fade">
                                      <p:cBhvr>
                                        <p:cTn id="23" dur="500"/>
                                        <p:tgtEl>
                                          <p:spTgt spid="150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11"/>
                                        </p:tgtEl>
                                        <p:attrNameLst>
                                          <p:attrName>style.visibility</p:attrName>
                                        </p:attrNameLst>
                                      </p:cBhvr>
                                      <p:to>
                                        <p:strVal val="visible"/>
                                      </p:to>
                                    </p:set>
                                    <p:animEffect transition="in" filter="fade">
                                      <p:cBhvr>
                                        <p:cTn id="27" dur="500"/>
                                        <p:tgtEl>
                                          <p:spTgt spid="15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10"/>
                                        </p:tgtEl>
                                        <p:attrNameLst>
                                          <p:attrName>style.visibility</p:attrName>
                                        </p:attrNameLst>
                                      </p:cBhvr>
                                      <p:to>
                                        <p:strVal val="visible"/>
                                      </p:to>
                                    </p:set>
                                    <p:animEffect transition="in" filter="fade">
                                      <p:cBhvr>
                                        <p:cTn id="31" dur="500"/>
                                        <p:tgtEl>
                                          <p:spTgt spid="151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12"/>
                                        </p:tgtEl>
                                        <p:attrNameLst>
                                          <p:attrName>style.visibility</p:attrName>
                                        </p:attrNameLst>
                                      </p:cBhvr>
                                      <p:to>
                                        <p:strVal val="visible"/>
                                      </p:to>
                                    </p:set>
                                    <p:animEffect transition="in" filter="fade">
                                      <p:cBhvr>
                                        <p:cTn id="35" dur="500"/>
                                        <p:tgtEl>
                                          <p:spTgt spid="15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513"/>
                                        </p:tgtEl>
                                        <p:attrNameLst>
                                          <p:attrName>style.visibility</p:attrName>
                                        </p:attrNameLst>
                                      </p:cBhvr>
                                      <p:to>
                                        <p:strVal val="visible"/>
                                      </p:to>
                                    </p:set>
                                    <p:animEffect transition="in" filter="fade">
                                      <p:cBhvr>
                                        <p:cTn id="39" dur="500"/>
                                        <p:tgtEl>
                                          <p:spTgt spid="151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514"/>
                                        </p:tgtEl>
                                        <p:attrNameLst>
                                          <p:attrName>style.visibility</p:attrName>
                                        </p:attrNameLst>
                                      </p:cBhvr>
                                      <p:to>
                                        <p:strVal val="visible"/>
                                      </p:to>
                                    </p:set>
                                    <p:animEffect transition="in" filter="fade">
                                      <p:cBhvr>
                                        <p:cTn id="43" dur="500"/>
                                        <p:tgtEl>
                                          <p:spTgt spid="151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516"/>
                                        </p:tgtEl>
                                        <p:attrNameLst>
                                          <p:attrName>style.visibility</p:attrName>
                                        </p:attrNameLst>
                                      </p:cBhvr>
                                      <p:to>
                                        <p:strVal val="visible"/>
                                      </p:to>
                                    </p:set>
                                    <p:animEffect transition="in" filter="fade">
                                      <p:cBhvr>
                                        <p:cTn id="47" dur="500"/>
                                        <p:tgtEl>
                                          <p:spTgt spid="151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515"/>
                                        </p:tgtEl>
                                        <p:attrNameLst>
                                          <p:attrName>style.visibility</p:attrName>
                                        </p:attrNameLst>
                                      </p:cBhvr>
                                      <p:to>
                                        <p:strVal val="visible"/>
                                      </p:to>
                                    </p:set>
                                    <p:animEffect transition="in" filter="fade">
                                      <p:cBhvr>
                                        <p:cTn id="51" dur="500"/>
                                        <p:tgtEl>
                                          <p:spTgt spid="1515"/>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517"/>
                                        </p:tgtEl>
                                        <p:attrNameLst>
                                          <p:attrName>style.visibility</p:attrName>
                                        </p:attrNameLst>
                                      </p:cBhvr>
                                      <p:to>
                                        <p:strVal val="visible"/>
                                      </p:to>
                                    </p:set>
                                    <p:animEffect transition="in" filter="fade">
                                      <p:cBhvr>
                                        <p:cTn id="55"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pic>
        <p:nvPicPr>
          <p:cNvPr id="1522" name="Google Shape;1522;p50" descr="ERPI.png"/>
          <p:cNvPicPr preferRelativeResize="0"/>
          <p:nvPr/>
        </p:nvPicPr>
        <p:blipFill rotWithShape="1">
          <a:blip r:embed="rId3">
            <a:alphaModFix/>
          </a:blip>
          <a:srcRect/>
          <a:stretch/>
        </p:blipFill>
        <p:spPr>
          <a:xfrm>
            <a:off x="14317750" y="11054560"/>
            <a:ext cx="4415095" cy="2160001"/>
          </a:xfrm>
          <a:prstGeom prst="rect">
            <a:avLst/>
          </a:prstGeom>
          <a:noFill/>
          <a:ln>
            <a:noFill/>
          </a:ln>
        </p:spPr>
      </p:pic>
      <p:pic>
        <p:nvPicPr>
          <p:cNvPr id="1523" name="Google Shape;1523;p50" descr="ENSGSI.jpg"/>
          <p:cNvPicPr preferRelativeResize="0"/>
          <p:nvPr/>
        </p:nvPicPr>
        <p:blipFill rotWithShape="1">
          <a:blip r:embed="rId4">
            <a:alphaModFix/>
          </a:blip>
          <a:srcRect/>
          <a:stretch/>
        </p:blipFill>
        <p:spPr>
          <a:xfrm>
            <a:off x="9160126" y="10659884"/>
            <a:ext cx="2812910" cy="2712448"/>
          </a:xfrm>
          <a:prstGeom prst="rect">
            <a:avLst/>
          </a:prstGeom>
          <a:noFill/>
          <a:ln>
            <a:noFill/>
          </a:ln>
        </p:spPr>
      </p:pic>
      <p:pic>
        <p:nvPicPr>
          <p:cNvPr id="1524" name="Google Shape;1524;p50" descr="LF2L-Vertical.jpg"/>
          <p:cNvPicPr preferRelativeResize="0"/>
          <p:nvPr/>
        </p:nvPicPr>
        <p:blipFill rotWithShape="1">
          <a:blip r:embed="rId5">
            <a:alphaModFix/>
          </a:blip>
          <a:srcRect/>
          <a:stretch/>
        </p:blipFill>
        <p:spPr>
          <a:xfrm>
            <a:off x="21077420" y="11212331"/>
            <a:ext cx="2913841" cy="2160001"/>
          </a:xfrm>
          <a:prstGeom prst="rect">
            <a:avLst/>
          </a:prstGeom>
          <a:noFill/>
          <a:ln>
            <a:noFill/>
          </a:ln>
        </p:spPr>
      </p:pic>
      <p:sp>
        <p:nvSpPr>
          <p:cNvPr id="1525" name="Google Shape;1525;p50"/>
          <p:cNvSpPr txBox="1"/>
          <p:nvPr/>
        </p:nvSpPr>
        <p:spPr>
          <a:xfrm>
            <a:off x="12954648" y="1605151"/>
            <a:ext cx="10236963" cy="1498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1000"/>
              <a:buFont typeface="Avenir"/>
              <a:buNone/>
            </a:pPr>
            <a:r>
              <a:rPr lang="fr-FR" sz="11000" b="0" i="0" u="none" strike="noStrike" cap="none">
                <a:solidFill>
                  <a:srgbClr val="000000"/>
                </a:solidFill>
                <a:latin typeface="Avenir"/>
                <a:ea typeface="Avenir"/>
                <a:cs typeface="Avenir"/>
                <a:sym typeface="Avenir"/>
              </a:rPr>
              <a:t>Summer School </a:t>
            </a:r>
            <a:endParaRPr sz="1400" b="0" i="0" u="none" strike="noStrike" cap="none">
              <a:solidFill>
                <a:srgbClr val="000000"/>
              </a:solidFill>
              <a:latin typeface="Arial"/>
              <a:ea typeface="Arial"/>
              <a:cs typeface="Arial"/>
              <a:sym typeface="Arial"/>
            </a:endParaRPr>
          </a:p>
        </p:txBody>
      </p:sp>
      <p:sp>
        <p:nvSpPr>
          <p:cNvPr id="1526" name="Google Shape;1526;p50"/>
          <p:cNvSpPr txBox="1"/>
          <p:nvPr/>
        </p:nvSpPr>
        <p:spPr>
          <a:xfrm>
            <a:off x="11044155" y="4737099"/>
            <a:ext cx="13295951"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 Thank you» </a:t>
            </a:r>
            <a:endParaRPr sz="1400" b="0" i="0" u="none" strike="noStrike" cap="none">
              <a:solidFill>
                <a:srgbClr val="000000"/>
              </a:solidFill>
              <a:latin typeface="Arial"/>
              <a:ea typeface="Arial"/>
              <a:cs typeface="Arial"/>
              <a:sym typeface="Arial"/>
            </a:endParaRPr>
          </a:p>
        </p:txBody>
      </p:sp>
      <p:sp>
        <p:nvSpPr>
          <p:cNvPr id="1527" name="Google Shape;1527;p50"/>
          <p:cNvSpPr/>
          <p:nvPr/>
        </p:nvSpPr>
        <p:spPr>
          <a:xfrm>
            <a:off x="13870204" y="-2108371"/>
            <a:ext cx="1270001" cy="1270001"/>
          </a:xfrm>
          <a:prstGeom prst="rect">
            <a:avLst/>
          </a:prstGeom>
          <a:solidFill>
            <a:srgbClr val="62228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528" name="Google Shape;1528;p50"/>
          <p:cNvSpPr/>
          <p:nvPr/>
        </p:nvSpPr>
        <p:spPr>
          <a:xfrm>
            <a:off x="9380324" y="-2108371"/>
            <a:ext cx="1270001" cy="1270001"/>
          </a:xfrm>
          <a:prstGeom prst="rect">
            <a:avLst/>
          </a:prstGeom>
          <a:solidFill>
            <a:srgbClr val="02569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529" name="Google Shape;1529;p50"/>
          <p:cNvSpPr/>
          <p:nvPr/>
        </p:nvSpPr>
        <p:spPr>
          <a:xfrm>
            <a:off x="12510444" y="-2108371"/>
            <a:ext cx="1270001" cy="1270001"/>
          </a:xfrm>
          <a:prstGeom prst="rect">
            <a:avLst/>
          </a:prstGeom>
          <a:solidFill>
            <a:srgbClr val="EF7A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530" name="Google Shape;1530;p50"/>
          <p:cNvSpPr/>
          <p:nvPr/>
        </p:nvSpPr>
        <p:spPr>
          <a:xfrm>
            <a:off x="11068564" y="-2108371"/>
            <a:ext cx="1270001" cy="127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531" name="Google Shape;1531;p50"/>
          <p:cNvSpPr/>
          <p:nvPr/>
        </p:nvSpPr>
        <p:spPr>
          <a:xfrm>
            <a:off x="-12078" y="7226679"/>
            <a:ext cx="24408157" cy="3240001"/>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532" name="Google Shape;1532;p50"/>
          <p:cNvSpPr txBox="1"/>
          <p:nvPr/>
        </p:nvSpPr>
        <p:spPr>
          <a:xfrm>
            <a:off x="5090067" y="7386178"/>
            <a:ext cx="14753464" cy="2921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11000"/>
              <a:buFont typeface="Avenir"/>
              <a:buNone/>
            </a:pPr>
            <a:r>
              <a:rPr lang="fr-FR" sz="11000" b="0" i="0" u="none" strike="noStrike" cap="none">
                <a:solidFill>
                  <a:srgbClr val="FFFFFF"/>
                </a:solidFill>
                <a:latin typeface="Avenir"/>
                <a:ea typeface="Avenir"/>
                <a:cs typeface="Avenir"/>
                <a:sym typeface="Avenir"/>
              </a:rPr>
              <a:t>Prototyping your Idea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PhD. Fabio CRUZ - ERPI / LF2L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000"/>
              <a:buFont typeface="Avenir"/>
              <a:buNone/>
            </a:pPr>
            <a:r>
              <a:rPr lang="fr-FR" sz="3000" b="0" i="0" u="sng" strike="noStrike" cap="none">
                <a:solidFill>
                  <a:srgbClr val="FFFFFF"/>
                </a:solidFill>
                <a:latin typeface="Avenir"/>
                <a:ea typeface="Avenir"/>
                <a:cs typeface="Avenir"/>
                <a:sym typeface="Avenir"/>
                <a:hlinkClick r:id="rId6">
                  <a:extLst>
                    <a:ext uri="{A12FA001-AC4F-418D-AE19-62706E023703}">
                      <ahyp:hlinkClr xmlns:ahyp="http://schemas.microsoft.com/office/drawing/2018/hyperlinkcolor" val="tx"/>
                    </a:ext>
                  </a:extLst>
                </a:hlinkClick>
              </a:rPr>
              <a:t>fabio-alberto.cruz-sanchez@univ-lorraine.fr</a:t>
            </a:r>
            <a:endParaRPr sz="1400" b="0" i="0" u="none" strike="noStrike" cap="none">
              <a:solidFill>
                <a:srgbClr val="000000"/>
              </a:solidFill>
              <a:latin typeface="Arial"/>
              <a:ea typeface="Arial"/>
              <a:cs typeface="Arial"/>
              <a:sym typeface="Arial"/>
            </a:endParaRPr>
          </a:p>
        </p:txBody>
      </p:sp>
      <p:pic>
        <p:nvPicPr>
          <p:cNvPr id="1533" name="Google Shape;1533;p50" descr="logolmi.png"/>
          <p:cNvPicPr preferRelativeResize="0"/>
          <p:nvPr/>
        </p:nvPicPr>
        <p:blipFill rotWithShape="1">
          <a:blip r:embed="rId7">
            <a:alphaModFix/>
          </a:blip>
          <a:srcRect/>
          <a:stretch/>
        </p:blipFill>
        <p:spPr>
          <a:xfrm>
            <a:off x="114497" y="11505716"/>
            <a:ext cx="7677959" cy="14741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pic>
        <p:nvPicPr>
          <p:cNvPr id="220" name="Google Shape;220;p11" descr="Une image contenant capture d’écran, réfrigérateur&#10;&#10;Description générée automatiquement"/>
          <p:cNvPicPr preferRelativeResize="0"/>
          <p:nvPr/>
        </p:nvPicPr>
        <p:blipFill rotWithShape="1">
          <a:blip r:embed="rId3">
            <a:alphaModFix/>
          </a:blip>
          <a:srcRect/>
          <a:stretch/>
        </p:blipFill>
        <p:spPr>
          <a:xfrm>
            <a:off x="242888" y="1092553"/>
            <a:ext cx="23898225" cy="11530893"/>
          </a:xfrm>
          <a:prstGeom prst="rect">
            <a:avLst/>
          </a:prstGeom>
          <a:noFill/>
          <a:ln>
            <a:noFill/>
          </a:ln>
        </p:spPr>
      </p:pic>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frog color theme">
      <a:dk1>
        <a:srgbClr val="000000"/>
      </a:dk1>
      <a:lt1>
        <a:srgbClr val="FFFFFF"/>
      </a:lt1>
      <a:dk2>
        <a:srgbClr val="5A5A5A"/>
      </a:dk2>
      <a:lt2>
        <a:srgbClr val="9B9B9B"/>
      </a:lt2>
      <a:accent1>
        <a:srgbClr val="87D300"/>
      </a:accent1>
      <a:accent2>
        <a:srgbClr val="D71920"/>
      </a:accent2>
      <a:accent3>
        <a:srgbClr val="F6BB00"/>
      </a:accent3>
      <a:accent4>
        <a:srgbClr val="0070C0"/>
      </a:accent4>
      <a:accent5>
        <a:srgbClr val="00B0F0"/>
      </a:accent5>
      <a:accent6>
        <a:srgbClr val="7030A0"/>
      </a:accent6>
      <a:hlink>
        <a:srgbClr val="C00000"/>
      </a:hlink>
      <a:folHlink>
        <a:srgbClr val="002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3243</Words>
  <Application>Microsoft Macintosh PowerPoint</Application>
  <PresentationFormat>Personnalisé</PresentationFormat>
  <Paragraphs>728</Paragraphs>
  <Slides>87</Slides>
  <Notes>87</Notes>
  <HiddenSlides>14</HiddenSlides>
  <MMClips>0</MMClips>
  <ScaleCrop>false</ScaleCrop>
  <HeadingPairs>
    <vt:vector size="6" baseType="variant">
      <vt:variant>
        <vt:lpstr>Polices utilisées</vt:lpstr>
      </vt:variant>
      <vt:variant>
        <vt:i4>21</vt:i4>
      </vt:variant>
      <vt:variant>
        <vt:lpstr>Thème</vt:lpstr>
      </vt:variant>
      <vt:variant>
        <vt:i4>2</vt:i4>
      </vt:variant>
      <vt:variant>
        <vt:lpstr>Titres des diapositives</vt:lpstr>
      </vt:variant>
      <vt:variant>
        <vt:i4>87</vt:i4>
      </vt:variant>
    </vt:vector>
  </HeadingPairs>
  <TitlesOfParts>
    <vt:vector size="110" baseType="lpstr">
      <vt:lpstr>Avenir</vt:lpstr>
      <vt:lpstr>Helvetica Neue</vt:lpstr>
      <vt:lpstr>Calibri</vt:lpstr>
      <vt:lpstr>EB Garamond</vt:lpstr>
      <vt:lpstr>Trebuchet MS</vt:lpstr>
      <vt:lpstr>Quattrocento Sans</vt:lpstr>
      <vt:lpstr>EB Garamond Medium</vt:lpstr>
      <vt:lpstr>Comfortaa</vt:lpstr>
      <vt:lpstr>EB Garamond ExtraBold</vt:lpstr>
      <vt:lpstr>Times New Roman</vt:lpstr>
      <vt:lpstr>Arial</vt:lpstr>
      <vt:lpstr>Rockwell</vt:lpstr>
      <vt:lpstr>Arial Narrow</vt:lpstr>
      <vt:lpstr>Helvetica Neue Light</vt:lpstr>
      <vt:lpstr>Georgia</vt:lpstr>
      <vt:lpstr>Raleway Light</vt:lpstr>
      <vt:lpstr>Avenir Book</vt:lpstr>
      <vt:lpstr>Libre Baskerville</vt:lpstr>
      <vt:lpstr>Garamond</vt:lpstr>
      <vt:lpstr>Century Gothic</vt:lpstr>
      <vt:lpstr>Libre Franklin</vt:lpstr>
      <vt:lpstr>White</vt:lpstr>
      <vt:lpstr>White</vt:lpstr>
      <vt:lpstr>Présentation PowerPoint</vt:lpstr>
      <vt:lpstr>Présentation PowerPoint</vt:lpstr>
      <vt:lpstr>Présentation PowerPoint</vt:lpstr>
      <vt:lpstr>Présentation PowerPoint</vt:lpstr>
      <vt:lpstr>Présentation PowerPoint</vt:lpstr>
      <vt:lpstr>Présentation PowerPoint</vt:lpstr>
      <vt:lpstr>Cas pratique : modèles d’entrainement dentaires</vt:lpstr>
      <vt:lpstr>Linky by Makers</vt:lpstr>
      <vt:lpstr>Présentation PowerPoint</vt:lpstr>
      <vt:lpstr>Présentation PowerPoint</vt:lpstr>
      <vt:lpstr>Why prototyping matters?</vt:lpstr>
      <vt:lpstr>Présentation PowerPoint</vt:lpstr>
      <vt:lpstr>Présentation PowerPoint</vt:lpstr>
      <vt:lpstr>Challengue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Shared language</vt:lpstr>
      <vt:lpstr>Level of details</vt:lpstr>
      <vt:lpstr>Présentation PowerPoint</vt:lpstr>
      <vt:lpstr>Improve acceptability / appropriation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How to Make Almost Anything..</vt:lpstr>
      <vt:lpstr>Additive Manufacturing</vt:lpstr>
      <vt:lpstr>Présentation PowerPoint</vt:lpstr>
      <vt:lpstr>Présentation PowerPoint</vt:lpstr>
      <vt:lpstr>Présentation PowerPoint</vt:lpstr>
      <vt:lpstr>Future of AM</vt:lpstr>
      <vt:lpstr>Présentation PowerPoint</vt:lpstr>
      <vt:lpstr>2D Technologies</vt:lpstr>
      <vt:lpstr>2D/3D Technologies</vt:lpstr>
      <vt:lpstr>2D/3D Technologies</vt:lpstr>
      <vt:lpstr>2D/3D Technologies</vt:lpstr>
      <vt:lpstr>2D/3D Technologies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Plan</vt:lpstr>
      <vt:lpstr>Prototyping your Idea</vt:lpstr>
      <vt:lpstr>In resume,  What Technologies?</vt:lpstr>
      <vt:lpstr>Now, It’s your turn for Do-It-Yourself…</vt:lpstr>
      <vt:lpstr>Présentation PowerPoint</vt:lpstr>
      <vt:lpstr>Présentation PowerPoint</vt:lpstr>
      <vt:lpstr>Présentation PowerPoint</vt:lpstr>
      <vt:lpstr>Teams</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Fabio Cruz Sanchez</cp:lastModifiedBy>
  <cp:revision>2</cp:revision>
  <dcterms:modified xsi:type="dcterms:W3CDTF">2024-05-23T04:09:58Z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0x010100EE6ABE2F2896784CBE26428E92F455BC</vt:lpwstr>
  </property>
</Properties>
</file>